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 id="2147483663" r:id="rId8"/>
  </p:sldMasterIdLst>
  <p:notesMasterIdLst>
    <p:notesMasterId r:id="rId30"/>
  </p:notesMasterIdLst>
  <p:sldIdLst>
    <p:sldId id="256" r:id="rId9"/>
    <p:sldId id="357" r:id="rId10"/>
    <p:sldId id="337" r:id="rId11"/>
    <p:sldId id="359" r:id="rId12"/>
    <p:sldId id="339" r:id="rId13"/>
    <p:sldId id="361" r:id="rId14"/>
    <p:sldId id="338" r:id="rId15"/>
    <p:sldId id="363" r:id="rId16"/>
    <p:sldId id="340" r:id="rId17"/>
    <p:sldId id="365" r:id="rId18"/>
    <p:sldId id="367" r:id="rId19"/>
    <p:sldId id="368" r:id="rId20"/>
    <p:sldId id="342" r:id="rId21"/>
    <p:sldId id="369" r:id="rId22"/>
    <p:sldId id="343" r:id="rId23"/>
    <p:sldId id="370" r:id="rId24"/>
    <p:sldId id="344" r:id="rId25"/>
    <p:sldId id="371" r:id="rId26"/>
    <p:sldId id="345" r:id="rId27"/>
    <p:sldId id="372" r:id="rId28"/>
    <p:sldId id="3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B19F3D-E691-46A3-80DA-EFB9CD563FAA}">
          <p14:sldIdLst>
            <p14:sldId id="256"/>
            <p14:sldId id="357"/>
          </p14:sldIdLst>
        </p14:section>
        <p14:section name="Module 1" id="{83E81846-2DD2-4EE9-97AC-367DD9BEB37C}">
          <p14:sldIdLst>
            <p14:sldId id="337"/>
            <p14:sldId id="359"/>
          </p14:sldIdLst>
        </p14:section>
        <p14:section name="Module 2" id="{1AC65158-EEEB-4E2E-A9F9-5013D042BEB5}">
          <p14:sldIdLst>
            <p14:sldId id="339"/>
            <p14:sldId id="361"/>
          </p14:sldIdLst>
        </p14:section>
        <p14:section name="Module 3" id="{E604F31E-4DCA-4DC5-B32A-240ECF56CE95}">
          <p14:sldIdLst>
            <p14:sldId id="338"/>
            <p14:sldId id="363"/>
          </p14:sldIdLst>
        </p14:section>
        <p14:section name="Module 4" id="{F2371ABF-3F80-40CF-938D-535E733B3B0D}">
          <p14:sldIdLst>
            <p14:sldId id="340"/>
            <p14:sldId id="365"/>
          </p14:sldIdLst>
        </p14:section>
        <p14:section name="Module 5" id="{C8FE011C-6A01-427C-8FCD-A4F68992364D}">
          <p14:sldIdLst>
            <p14:sldId id="367"/>
            <p14:sldId id="368"/>
          </p14:sldIdLst>
        </p14:section>
        <p14:section name="Module 6" id="{2785E0E5-CC8D-4545-95D2-35C662979464}">
          <p14:sldIdLst>
            <p14:sldId id="342"/>
            <p14:sldId id="369"/>
          </p14:sldIdLst>
        </p14:section>
        <p14:section name="Module 7" id="{3CF2F0B6-E1DF-4CE2-A728-C3A4E65D6F67}">
          <p14:sldIdLst>
            <p14:sldId id="343"/>
            <p14:sldId id="370"/>
          </p14:sldIdLst>
        </p14:section>
        <p14:section name="Module 8" id="{FE838C0D-4205-439F-937F-F2C02B6772C2}">
          <p14:sldIdLst>
            <p14:sldId id="344"/>
            <p14:sldId id="371"/>
          </p14:sldIdLst>
        </p14:section>
        <p14:section name="Module 9" id="{62647A00-20C3-40A2-BD09-FB02AB8C7BAB}">
          <p14:sldIdLst>
            <p14:sldId id="345"/>
            <p14:sldId id="372"/>
          </p14:sldIdLst>
        </p14:section>
        <p14:section name="Additional information" id="{A4D8FBE8-16A5-473D-B23C-25E389800AAC}">
          <p14:sldIdLst>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 Collazo" initials="SC" lastIdx="1" clrIdx="0">
    <p:extLst>
      <p:ext uri="{19B8F6BF-5375-455C-9EA6-DF929625EA0E}">
        <p15:presenceInfo xmlns:p15="http://schemas.microsoft.com/office/powerpoint/2012/main" userId="S::sara@agentmarketing.co.uk::ae61e508-de71-436c-b2dc-347131cd02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8B1E"/>
    <a:srgbClr val="0D2650"/>
    <a:srgbClr val="C8A150"/>
    <a:srgbClr val="DFC390"/>
    <a:srgbClr val="51587C"/>
    <a:srgbClr val="000000"/>
    <a:srgbClr val="21305A"/>
    <a:srgbClr val="123D97"/>
    <a:srgbClr val="124097"/>
    <a:srgbClr val="021D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6944" autoAdjust="0"/>
  </p:normalViewPr>
  <p:slideViewPr>
    <p:cSldViewPr snapToGrid="0">
      <p:cViewPr varScale="1">
        <p:scale>
          <a:sx n="34" d="100"/>
          <a:sy n="34" d="100"/>
        </p:scale>
        <p:origin x="2468" y="72"/>
      </p:cViewPr>
      <p:guideLst/>
    </p:cSldViewPr>
  </p:slideViewPr>
  <p:notesTextViewPr>
    <p:cViewPr>
      <p:scale>
        <a:sx n="1" d="1"/>
        <a:sy n="1" d="1"/>
      </p:scale>
      <p:origin x="0" y="0"/>
    </p:cViewPr>
  </p:notesTextViewPr>
  <p:notesViewPr>
    <p:cSldViewPr snapToGrid="0">
      <p:cViewPr varScale="1">
        <p:scale>
          <a:sx n="76" d="100"/>
          <a:sy n="76" d="100"/>
        </p:scale>
        <p:origin x="2824" y="-12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8" Type="http://schemas.openxmlformats.org/officeDocument/2006/relationships/slideMaster" Target="slideMasters/slideMaster2.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9" Type="http://schemas.openxmlformats.org/officeDocument/2006/relationships/slide" Target="slides/slide21.xml"/><Relationship Id="rId16" Type="http://schemas.openxmlformats.org/officeDocument/2006/relationships/slide" Target="slides/slide8.xml"/><Relationship Id="rId20" Type="http://schemas.openxmlformats.org/officeDocument/2006/relationships/slide" Target="slides/slide12.xml"/><Relationship Id="rId32" Type="http://schemas.openxmlformats.org/officeDocument/2006/relationships/presProps" Target="presProps.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microsoft.com/office/2016/11/relationships/changesInfo" Target="changesInfos/changesInfo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commentAuthors" Target="commentAuthors.xml"/><Relationship Id="rId35" Type="http://schemas.openxmlformats.org/officeDocument/2006/relationships/tableStyles" Target="tableStyles.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ie B" userId="9a6b61f2-2d88-4d4e-9f64-4eeefa9a9fd4" providerId="ADAL" clId="{B87C78C0-9243-4DCB-BBFC-5735AF07F60A}"/>
    <pc:docChg chg="undo custSel modSld">
      <pc:chgData name="Natalie B" userId="9a6b61f2-2d88-4d4e-9f64-4eeefa9a9fd4" providerId="ADAL" clId="{B87C78C0-9243-4DCB-BBFC-5735AF07F60A}" dt="2023-10-23T11:26:04.516" v="120" actId="15"/>
      <pc:docMkLst>
        <pc:docMk/>
      </pc:docMkLst>
      <pc:sldChg chg="modNotesTx">
        <pc:chgData name="Natalie B" userId="9a6b61f2-2d88-4d4e-9f64-4eeefa9a9fd4" providerId="ADAL" clId="{B87C78C0-9243-4DCB-BBFC-5735AF07F60A}" dt="2023-10-23T11:26:04.516" v="120" actId="15"/>
        <pc:sldMkLst>
          <pc:docMk/>
          <pc:sldMk cId="199557208" sldId="256"/>
        </pc:sldMkLst>
      </pc:sldChg>
      <pc:sldChg chg="modNotesTx">
        <pc:chgData name="Natalie B" userId="9a6b61f2-2d88-4d4e-9f64-4eeefa9a9fd4" providerId="ADAL" clId="{B87C78C0-9243-4DCB-BBFC-5735AF07F60A}" dt="2023-10-23T11:25:25.284" v="110" actId="15"/>
        <pc:sldMkLst>
          <pc:docMk/>
          <pc:sldMk cId="2787185811" sldId="337"/>
        </pc:sldMkLst>
      </pc:sldChg>
      <pc:sldChg chg="modNotesTx">
        <pc:chgData name="Natalie B" userId="9a6b61f2-2d88-4d4e-9f64-4eeefa9a9fd4" providerId="ADAL" clId="{B87C78C0-9243-4DCB-BBFC-5735AF07F60A}" dt="2023-10-23T11:24:31.729" v="99" actId="20577"/>
        <pc:sldMkLst>
          <pc:docMk/>
          <pc:sldMk cId="1814574235" sldId="338"/>
        </pc:sldMkLst>
      </pc:sldChg>
      <pc:sldChg chg="modNotesTx">
        <pc:chgData name="Natalie B" userId="9a6b61f2-2d88-4d4e-9f64-4eeefa9a9fd4" providerId="ADAL" clId="{B87C78C0-9243-4DCB-BBFC-5735AF07F60A}" dt="2023-10-23T11:16:38.134" v="4" actId="2711"/>
        <pc:sldMkLst>
          <pc:docMk/>
          <pc:sldMk cId="132515738" sldId="339"/>
        </pc:sldMkLst>
      </pc:sldChg>
      <pc:sldChg chg="modNotesTx">
        <pc:chgData name="Natalie B" userId="9a6b61f2-2d88-4d4e-9f64-4eeefa9a9fd4" providerId="ADAL" clId="{B87C78C0-9243-4DCB-BBFC-5735AF07F60A}" dt="2023-10-23T11:17:11.042" v="8" actId="2711"/>
        <pc:sldMkLst>
          <pc:docMk/>
          <pc:sldMk cId="2688236296" sldId="340"/>
        </pc:sldMkLst>
      </pc:sldChg>
      <pc:sldChg chg="modNotesTx">
        <pc:chgData name="Natalie B" userId="9a6b61f2-2d88-4d4e-9f64-4eeefa9a9fd4" providerId="ADAL" clId="{B87C78C0-9243-4DCB-BBFC-5735AF07F60A}" dt="2023-10-23T11:24:06.589" v="92" actId="20577"/>
        <pc:sldMkLst>
          <pc:docMk/>
          <pc:sldMk cId="2831883949" sldId="342"/>
        </pc:sldMkLst>
      </pc:sldChg>
      <pc:sldChg chg="modNotesTx">
        <pc:chgData name="Natalie B" userId="9a6b61f2-2d88-4d4e-9f64-4eeefa9a9fd4" providerId="ADAL" clId="{B87C78C0-9243-4DCB-BBFC-5735AF07F60A}" dt="2023-10-23T11:23:44.861" v="86" actId="20577"/>
        <pc:sldMkLst>
          <pc:docMk/>
          <pc:sldMk cId="282470062" sldId="343"/>
        </pc:sldMkLst>
      </pc:sldChg>
      <pc:sldChg chg="modNotesTx">
        <pc:chgData name="Natalie B" userId="9a6b61f2-2d88-4d4e-9f64-4eeefa9a9fd4" providerId="ADAL" clId="{B87C78C0-9243-4DCB-BBFC-5735AF07F60A}" dt="2023-10-23T11:23:12.853" v="78" actId="20577"/>
        <pc:sldMkLst>
          <pc:docMk/>
          <pc:sldMk cId="4088271957" sldId="344"/>
        </pc:sldMkLst>
      </pc:sldChg>
      <pc:sldChg chg="modNotesTx">
        <pc:chgData name="Natalie B" userId="9a6b61f2-2d88-4d4e-9f64-4eeefa9a9fd4" providerId="ADAL" clId="{B87C78C0-9243-4DCB-BBFC-5735AF07F60A}" dt="2023-10-23T11:22:46.587" v="71" actId="15"/>
        <pc:sldMkLst>
          <pc:docMk/>
          <pc:sldMk cId="2142685137" sldId="345"/>
        </pc:sldMkLst>
      </pc:sldChg>
      <pc:sldChg chg="modNotesTx">
        <pc:chgData name="Natalie B" userId="9a6b61f2-2d88-4d4e-9f64-4eeefa9a9fd4" providerId="ADAL" clId="{B87C78C0-9243-4DCB-BBFC-5735AF07F60A}" dt="2023-10-23T11:21:16.336" v="55" actId="20577"/>
        <pc:sldMkLst>
          <pc:docMk/>
          <pc:sldMk cId="2554984014" sldId="356"/>
        </pc:sldMkLst>
      </pc:sldChg>
      <pc:sldChg chg="modNotesTx">
        <pc:chgData name="Natalie B" userId="9a6b61f2-2d88-4d4e-9f64-4eeefa9a9fd4" providerId="ADAL" clId="{B87C78C0-9243-4DCB-BBFC-5735AF07F60A}" dt="2023-10-23T11:25:56.136" v="119" actId="12"/>
        <pc:sldMkLst>
          <pc:docMk/>
          <pc:sldMk cId="2464159196" sldId="357"/>
        </pc:sldMkLst>
      </pc:sldChg>
      <pc:sldChg chg="modNotesTx">
        <pc:chgData name="Natalie B" userId="9a6b61f2-2d88-4d4e-9f64-4eeefa9a9fd4" providerId="ADAL" clId="{B87C78C0-9243-4DCB-BBFC-5735AF07F60A}" dt="2023-10-23T11:25:12.426" v="109" actId="20577"/>
        <pc:sldMkLst>
          <pc:docMk/>
          <pc:sldMk cId="2443481377" sldId="359"/>
        </pc:sldMkLst>
      </pc:sldChg>
      <pc:sldChg chg="modNotesTx">
        <pc:chgData name="Natalie B" userId="9a6b61f2-2d88-4d4e-9f64-4eeefa9a9fd4" providerId="ADAL" clId="{B87C78C0-9243-4DCB-BBFC-5735AF07F60A}" dt="2023-10-23T11:16:47.918" v="5" actId="2711"/>
        <pc:sldMkLst>
          <pc:docMk/>
          <pc:sldMk cId="4141675474" sldId="361"/>
        </pc:sldMkLst>
      </pc:sldChg>
      <pc:sldChg chg="modNotesTx">
        <pc:chgData name="Natalie B" userId="9a6b61f2-2d88-4d4e-9f64-4eeefa9a9fd4" providerId="ADAL" clId="{B87C78C0-9243-4DCB-BBFC-5735AF07F60A}" dt="2023-10-23T11:24:25.593" v="97" actId="20577"/>
        <pc:sldMkLst>
          <pc:docMk/>
          <pc:sldMk cId="1846722211" sldId="363"/>
        </pc:sldMkLst>
      </pc:sldChg>
      <pc:sldChg chg="modNotesTx">
        <pc:chgData name="Natalie B" userId="9a6b61f2-2d88-4d4e-9f64-4eeefa9a9fd4" providerId="ADAL" clId="{B87C78C0-9243-4DCB-BBFC-5735AF07F60A}" dt="2023-10-23T11:17:21.525" v="9" actId="2711"/>
        <pc:sldMkLst>
          <pc:docMk/>
          <pc:sldMk cId="3173165881" sldId="365"/>
        </pc:sldMkLst>
      </pc:sldChg>
      <pc:sldChg chg="modNotesTx">
        <pc:chgData name="Natalie B" userId="9a6b61f2-2d88-4d4e-9f64-4eeefa9a9fd4" providerId="ADAL" clId="{B87C78C0-9243-4DCB-BBFC-5735AF07F60A}" dt="2023-10-23T11:24:17.620" v="94" actId="20577"/>
        <pc:sldMkLst>
          <pc:docMk/>
          <pc:sldMk cId="3364477826" sldId="367"/>
        </pc:sldMkLst>
      </pc:sldChg>
      <pc:sldChg chg="modNotesTx">
        <pc:chgData name="Natalie B" userId="9a6b61f2-2d88-4d4e-9f64-4eeefa9a9fd4" providerId="ADAL" clId="{B87C78C0-9243-4DCB-BBFC-5735AF07F60A}" dt="2023-10-23T11:17:42.445" v="11" actId="2711"/>
        <pc:sldMkLst>
          <pc:docMk/>
          <pc:sldMk cId="3987813668" sldId="368"/>
        </pc:sldMkLst>
      </pc:sldChg>
      <pc:sldChg chg="modNotesTx">
        <pc:chgData name="Natalie B" userId="9a6b61f2-2d88-4d4e-9f64-4eeefa9a9fd4" providerId="ADAL" clId="{B87C78C0-9243-4DCB-BBFC-5735AF07F60A}" dt="2023-10-23T11:23:52.451" v="89" actId="20577"/>
        <pc:sldMkLst>
          <pc:docMk/>
          <pc:sldMk cId="1628381757" sldId="369"/>
        </pc:sldMkLst>
      </pc:sldChg>
      <pc:sldChg chg="modNotesTx">
        <pc:chgData name="Natalie B" userId="9a6b61f2-2d88-4d4e-9f64-4eeefa9a9fd4" providerId="ADAL" clId="{B87C78C0-9243-4DCB-BBFC-5735AF07F60A}" dt="2023-10-23T11:23:27.395" v="82" actId="20577"/>
        <pc:sldMkLst>
          <pc:docMk/>
          <pc:sldMk cId="3050171115" sldId="370"/>
        </pc:sldMkLst>
      </pc:sldChg>
      <pc:sldChg chg="modNotesTx">
        <pc:chgData name="Natalie B" userId="9a6b61f2-2d88-4d4e-9f64-4eeefa9a9fd4" providerId="ADAL" clId="{B87C78C0-9243-4DCB-BBFC-5735AF07F60A}" dt="2023-10-23T11:23:00.150" v="75" actId="20577"/>
        <pc:sldMkLst>
          <pc:docMk/>
          <pc:sldMk cId="1230140854" sldId="371"/>
        </pc:sldMkLst>
      </pc:sldChg>
      <pc:sldChg chg="modNotesTx">
        <pc:chgData name="Natalie B" userId="9a6b61f2-2d88-4d4e-9f64-4eeefa9a9fd4" providerId="ADAL" clId="{B87C78C0-9243-4DCB-BBFC-5735AF07F60A}" dt="2023-10-23T11:22:29.264" v="70" actId="20577"/>
        <pc:sldMkLst>
          <pc:docMk/>
          <pc:sldMk cId="2237780528" sldId="3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C8FED-94E2-4445-AFC5-8241B7F26E7C}" type="datetimeFigureOut">
              <a:rPr lang="en-GB" smtClean="0"/>
              <a:t>23/10/2023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14FE8-640A-48C3-BADC-53F0C3E7DC67}" type="slidenum">
              <a:rPr lang="en-GB" smtClean="0"/>
              <a:t>‹#›</a:t>
            </a:fld>
            <a:endParaRPr lang="en-GB" dirty="0"/>
          </a:p>
        </p:txBody>
      </p:sp>
    </p:spTree>
    <p:extLst>
      <p:ext uri="{BB962C8B-B14F-4D97-AF65-F5344CB8AC3E}">
        <p14:creationId xmlns:p14="http://schemas.microsoft.com/office/powerpoint/2010/main" val="638591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sc.gov.uk/information/cyber-security-information-sharing-partnership--cis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csc.gov.uk/collection/caf"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ncsc.gov.uk/information/exercise-in-a-box" TargetMode="External"/><Relationship Id="rId4" Type="http://schemas.openxmlformats.org/officeDocument/2006/relationships/hyperlink" Target="https://www.ncsc.gov.uk/cyberessentials/overview"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csc.gov.uk/collection/supply-chain-security/supply-chain-attack-example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ncsc.gov.uk/collection/assess-supply-chain-cyber-security/stage-3-apply-the-approach-to-new-supplier-relationships/step-3-monitor-supplier-security-perfomanc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csc.gov.uk/collection/incident-management/cyber-incident-response-processes/developing-your-plan"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ico.org.uk/for-organisations/guide-to-data-protection/guide-to-the-general-data-protection-regulation-gdpr/personal-data-breaches/" TargetMode="External"/><Relationship Id="rId4" Type="http://schemas.openxmlformats.org/officeDocument/2006/relationships/hyperlink" Target="https://www.ncsc.gov.uk/information/exercise-in-a-bo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sc.gov.uk/guidance/asset-management#section_2"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csc.gov.uk/information/about-certified-professional-schem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sc.gov.uk/collection/10-steps/asset-manage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254000"/>
            <a:ext cx="5486400" cy="3086100"/>
          </a:xfrm>
        </p:spPr>
      </p:sp>
      <p:sp>
        <p:nvSpPr>
          <p:cNvPr id="3" name="Notes Placeholder 2"/>
          <p:cNvSpPr>
            <a:spLocks noGrp="1"/>
          </p:cNvSpPr>
          <p:nvPr>
            <p:ph type="body" idx="1"/>
          </p:nvPr>
        </p:nvSpPr>
        <p:spPr>
          <a:xfrm>
            <a:off x="685798" y="3473042"/>
            <a:ext cx="5486401" cy="5587068"/>
          </a:xfrm>
        </p:spPr>
        <p:txBody>
          <a:bodyPr/>
          <a:lstStyle/>
          <a:p>
            <a:r>
              <a:rPr lang="en-GB" i="1" dirty="0">
                <a:latin typeface="Poppins" panose="00000500000000000000" pitchFamily="2" charset="0"/>
                <a:cs typeface="Poppins" panose="00000500000000000000" pitchFamily="2" charset="0"/>
              </a:rPr>
              <a:t>Notes for presenters:</a:t>
            </a:r>
          </a:p>
          <a:p>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This presentation offers a template to talk through the detail of each module. </a:t>
            </a:r>
          </a:p>
          <a:p>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For each module:</a:t>
            </a:r>
          </a:p>
          <a:p>
            <a:pPr marL="742950" lvl="1" indent="-285750">
              <a:buFont typeface="Arial" panose="020B0604020202020204" pitchFamily="34" charset="0"/>
              <a:buChar char="•"/>
            </a:pPr>
            <a:r>
              <a:rPr lang="en-GB" dirty="0">
                <a:latin typeface="Poppins" panose="00000500000000000000" pitchFamily="2" charset="0"/>
                <a:cs typeface="Poppins" panose="00000500000000000000" pitchFamily="2" charset="0"/>
              </a:rPr>
              <a:t>The content of the toolkit has been summarised and is given in the ‘notes’ section of each slide, with the text on the slide marked in </a:t>
            </a:r>
            <a:r>
              <a:rPr lang="en-GB" b="1" dirty="0">
                <a:latin typeface="Poppins" panose="00000500000000000000" pitchFamily="2" charset="0"/>
                <a:cs typeface="Poppins" panose="00000500000000000000" pitchFamily="2" charset="0"/>
              </a:rPr>
              <a:t>bold</a:t>
            </a:r>
            <a:r>
              <a:rPr lang="en-GB" dirty="0">
                <a:latin typeface="Poppins" panose="00000500000000000000" pitchFamily="2" charset="0"/>
                <a:cs typeface="Poppins" panose="00000500000000000000" pitchFamily="2" charset="0"/>
              </a:rPr>
              <a:t> to help make it clear which section it refers to.</a:t>
            </a:r>
          </a:p>
          <a:p>
            <a:pPr marL="742950" lvl="1" indent="-285750">
              <a:buFont typeface="Arial" panose="020B0604020202020204" pitchFamily="34" charset="0"/>
              <a:buChar char="•"/>
            </a:pPr>
            <a:r>
              <a:rPr lang="en-GB" dirty="0">
                <a:latin typeface="Poppins" panose="00000500000000000000" pitchFamily="2" charset="0"/>
                <a:cs typeface="Poppins" panose="00000500000000000000" pitchFamily="2" charset="0"/>
              </a:rPr>
              <a:t>There is also a slide with the questions for each module, with the questions and answers reproduced in the notes. </a:t>
            </a:r>
          </a:p>
          <a:p>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We envisage this slide deck being used for presenters to copy the slides for a small number of modules that are to be covered in depth. We do not recommend covering more than 2 modules in this sort of format.</a:t>
            </a:r>
          </a:p>
          <a:p>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a:t>
            </a:r>
          </a:p>
          <a:p>
            <a:endParaRPr lang="en-GB" sz="1800" dirty="0">
              <a:latin typeface="Poppins" panose="00000500000000000000" pitchFamily="2" charset="0"/>
              <a:cs typeface="Poppins" panose="00000500000000000000" pitchFamily="2" charset="0"/>
            </a:endParaRPr>
          </a:p>
          <a:p>
            <a:pPr algn="l" rtl="0" fontAlgn="base"/>
            <a:r>
              <a:rPr lang="en-GB" b="0" i="0" dirty="0">
                <a:solidFill>
                  <a:srgbClr val="000000"/>
                </a:solidFill>
                <a:effectLst/>
                <a:latin typeface="Poppins" panose="00000500000000000000" pitchFamily="2" charset="0"/>
                <a:cs typeface="Poppins" panose="00000500000000000000" pitchFamily="2" charset="0"/>
              </a:rPr>
              <a:t>This presentation looks in a depth at a number of modules from the Cyber Security Toolkit for Boards. </a:t>
            </a:r>
          </a:p>
          <a:p>
            <a:pPr algn="l" rtl="0" fontAlgn="base"/>
            <a:r>
              <a:rPr lang="en-GB" b="0" i="0" dirty="0">
                <a:solidFill>
                  <a:srgbClr val="444444"/>
                </a:solidFill>
                <a:effectLst/>
                <a:latin typeface="Poppins" panose="00000500000000000000" pitchFamily="2" charset="0"/>
                <a:cs typeface="Poppins" panose="00000500000000000000" pitchFamily="2" charset="0"/>
              </a:rPr>
              <a:t> </a:t>
            </a:r>
            <a:endParaRPr lang="en-GB" b="0" i="0" dirty="0">
              <a:solidFill>
                <a:srgbClr val="000000"/>
              </a:solidFill>
              <a:effectLst/>
              <a:latin typeface="Poppins" panose="00000500000000000000" pitchFamily="2" charset="0"/>
              <a:cs typeface="Poppins" panose="00000500000000000000" pitchFamily="2" charset="0"/>
            </a:endParaRPr>
          </a:p>
          <a:p>
            <a:pPr algn="l" rtl="0" fontAlgn="base"/>
            <a:r>
              <a:rPr lang="en-GB" b="0" i="0" dirty="0">
                <a:solidFill>
                  <a:srgbClr val="000000"/>
                </a:solidFill>
                <a:effectLst/>
                <a:latin typeface="Poppins" panose="00000500000000000000" pitchFamily="2" charset="0"/>
                <a:cs typeface="Poppins" panose="00000500000000000000" pitchFamily="2" charset="0"/>
              </a:rPr>
              <a:t>It summarises the information from each module and includes the questions that each module concludes with, questions that have been written to help get the board, its technical experts and key stakeholders considering crucial cyber security issues as one team. </a:t>
            </a:r>
          </a:p>
          <a:p>
            <a:pPr algn="l" rtl="0" fontAlgn="base"/>
            <a:r>
              <a:rPr lang="en-GB" b="0" i="0" dirty="0">
                <a:solidFill>
                  <a:srgbClr val="444444"/>
                </a:solidFill>
                <a:effectLst/>
                <a:latin typeface="Poppins" panose="00000500000000000000" pitchFamily="2" charset="0"/>
                <a:cs typeface="Poppins" panose="00000500000000000000" pitchFamily="2" charset="0"/>
              </a:rPr>
              <a:t> </a:t>
            </a:r>
            <a:endParaRPr lang="en-GB" b="0" i="0" dirty="0">
              <a:solidFill>
                <a:srgbClr val="000000"/>
              </a:solidFill>
              <a:effectLst/>
              <a:latin typeface="Poppins" panose="00000500000000000000" pitchFamily="2" charset="0"/>
              <a:cs typeface="Poppins" panose="00000500000000000000" pitchFamily="2" charset="0"/>
            </a:endParaRPr>
          </a:p>
          <a:p>
            <a:pPr algn="l" rtl="0" fontAlgn="base"/>
            <a:r>
              <a:rPr lang="en-GB" b="0" i="0" dirty="0">
                <a:solidFill>
                  <a:srgbClr val="000000"/>
                </a:solidFill>
                <a:effectLst/>
                <a:latin typeface="Poppins" panose="00000500000000000000" pitchFamily="2" charset="0"/>
                <a:cs typeface="Poppins" panose="00000500000000000000" pitchFamily="2" charset="0"/>
              </a:rPr>
              <a:t>Today we’ll be looking </a:t>
            </a:r>
            <a:r>
              <a:rPr lang="en-GB" b="0" i="0" dirty="0">
                <a:solidFill>
                  <a:srgbClr val="4472C4"/>
                </a:solidFill>
                <a:effectLst/>
                <a:latin typeface="Poppins" panose="00000500000000000000" pitchFamily="2" charset="0"/>
                <a:cs typeface="Poppins" panose="00000500000000000000" pitchFamily="2" charset="0"/>
              </a:rPr>
              <a:t>at </a:t>
            </a:r>
            <a:r>
              <a:rPr lang="en-GB" b="0" i="1" dirty="0">
                <a:solidFill>
                  <a:srgbClr val="4472C4"/>
                </a:solidFill>
                <a:effectLst/>
                <a:latin typeface="Poppins" panose="00000500000000000000" pitchFamily="2" charset="0"/>
                <a:cs typeface="Poppins" panose="00000500000000000000" pitchFamily="2" charset="0"/>
              </a:rPr>
              <a:t>(insert names/numbers of modules that the session will focus on. Note that we recommend no more than two or three in any session))</a:t>
            </a:r>
            <a:r>
              <a:rPr lang="en-GB" b="0" i="0" dirty="0">
                <a:solidFill>
                  <a:srgbClr val="4472C4"/>
                </a:solidFill>
                <a:effectLst/>
                <a:latin typeface="Poppins" panose="00000500000000000000" pitchFamily="2" charset="0"/>
                <a:cs typeface="Poppins" panose="00000500000000000000" pitchFamily="2" charset="0"/>
              </a:rPr>
              <a:t> </a:t>
            </a:r>
            <a:endParaRPr lang="en-GB" b="0" i="0" dirty="0">
              <a:solidFill>
                <a:srgbClr val="000000"/>
              </a:solidFill>
              <a:effectLst/>
              <a:latin typeface="Poppins" panose="00000500000000000000" pitchFamily="2" charset="0"/>
              <a:cs typeface="Poppins" panose="00000500000000000000" pitchFamily="2" charset="0"/>
            </a:endParaRPr>
          </a:p>
          <a:p>
            <a:pPr algn="l" rtl="0" fontAlgn="base"/>
            <a:r>
              <a:rPr lang="en-GB" sz="1800" b="0" i="0" dirty="0">
                <a:solidFill>
                  <a:srgbClr val="4472C4"/>
                </a:solidFill>
                <a:effectLst/>
                <a:latin typeface="Poppins" panose="00000500000000000000" pitchFamily="2" charset="0"/>
                <a:cs typeface="Poppins" panose="00000500000000000000" pitchFamily="2" charset="0"/>
              </a:rPr>
              <a:t> </a:t>
            </a:r>
            <a:endParaRPr lang="en-GB" b="0" i="0" dirty="0">
              <a:solidFill>
                <a:srgbClr val="000000"/>
              </a:solidFill>
              <a:effectLst/>
              <a:latin typeface="Poppins" panose="00000500000000000000" pitchFamily="2" charset="0"/>
              <a:cs typeface="Poppins" panose="00000500000000000000" pitchFamily="2" charset="0"/>
            </a:endParaRPr>
          </a:p>
        </p:txBody>
      </p:sp>
      <p:sp>
        <p:nvSpPr>
          <p:cNvPr id="4" name="Slide Number Placeholder 3"/>
          <p:cNvSpPr>
            <a:spLocks noGrp="1"/>
          </p:cNvSpPr>
          <p:nvPr>
            <p:ph type="sldNum" sz="quarter" idx="5"/>
          </p:nvPr>
        </p:nvSpPr>
        <p:spPr/>
        <p:txBody>
          <a:bodyPr/>
          <a:lstStyle/>
          <a:p>
            <a:fld id="{FFD14FE8-640A-48C3-BADC-53F0C3E7DC67}" type="slidenum">
              <a:rPr lang="en-GB" smtClean="0"/>
              <a:t>1</a:t>
            </a:fld>
            <a:endParaRPr lang="en-GB" dirty="0"/>
          </a:p>
        </p:txBody>
      </p:sp>
    </p:spTree>
    <p:extLst>
      <p:ext uri="{BB962C8B-B14F-4D97-AF65-F5344CB8AC3E}">
        <p14:creationId xmlns:p14="http://schemas.microsoft.com/office/powerpoint/2010/main" val="105284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1063" y="144463"/>
            <a:ext cx="5291137" cy="2976562"/>
          </a:xfrm>
        </p:spPr>
      </p:sp>
      <p:sp>
        <p:nvSpPr>
          <p:cNvPr id="3" name="Notes Placeholder 2"/>
          <p:cNvSpPr>
            <a:spLocks noGrp="1"/>
          </p:cNvSpPr>
          <p:nvPr>
            <p:ph type="body" idx="1"/>
          </p:nvPr>
        </p:nvSpPr>
        <p:spPr>
          <a:xfrm>
            <a:off x="704675" y="3305262"/>
            <a:ext cx="5291138" cy="527667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Indicators of Success</a:t>
            </a:r>
          </a:p>
          <a:p>
            <a:r>
              <a:rPr lang="en-GB" b="1" dirty="0">
                <a:latin typeface="Poppins" panose="00000500000000000000" pitchFamily="2" charset="0"/>
                <a:cs typeface="Poppins" panose="00000500000000000000" pitchFamily="2" charset="0"/>
              </a:rPr>
              <a:t>1. How complete and up to date is your inventory?</a:t>
            </a:r>
          </a:p>
          <a:p>
            <a:r>
              <a:rPr lang="en-GB" dirty="0">
                <a:latin typeface="Poppins" panose="00000500000000000000" pitchFamily="2" charset="0"/>
                <a:cs typeface="Poppins" panose="00000500000000000000" pitchFamily="2" charset="0"/>
              </a:rPr>
              <a:t>If sample checks on the accuracy of the asset inventory are carried out monthly and MI is shared with the board, any gaps will be identified. Independent audits should also take place to ensure the data is accurate and up to date.</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2. Do you have assurance that changes are considered and recorded to keep the baseline up to date?</a:t>
            </a:r>
          </a:p>
          <a:p>
            <a:r>
              <a:rPr lang="en-GB" dirty="0">
                <a:latin typeface="Poppins" panose="00000500000000000000" pitchFamily="2" charset="0"/>
                <a:cs typeface="Poppins" panose="00000500000000000000" pitchFamily="2" charset="0"/>
              </a:rPr>
              <a:t>This is essential in mitigating potential risks that any undocumented systems might pose.</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3. Does the board have assurance that the critical assets are known, who is responsible for each asset, what it is used for and where it is stored?</a:t>
            </a:r>
          </a:p>
          <a:p>
            <a:r>
              <a:rPr lang="en-GB" dirty="0">
                <a:latin typeface="Poppins" panose="00000500000000000000" pitchFamily="2" charset="0"/>
                <a:cs typeface="Poppins" panose="00000500000000000000" pitchFamily="2" charset="0"/>
              </a:rPr>
              <a:t>This information is essential to ensure that measures are in place to protect those assets from being compromised. Some information assets will have to be protected in line with regulations and laws and the board needs to be aware of these and have assurance that the systems and processes that the regulations may require are being met.</a:t>
            </a:r>
          </a:p>
          <a:p>
            <a:endParaRPr lang="en-GB" b="1"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4. Have the priority objectives been clearly communicated and is there assurance that those priorities guide cyber security efforts?</a:t>
            </a:r>
          </a:p>
          <a:p>
            <a:r>
              <a:rPr lang="en-GB" dirty="0">
                <a:latin typeface="Poppins" panose="00000500000000000000" pitchFamily="2" charset="0"/>
                <a:cs typeface="Poppins" panose="00000500000000000000" pitchFamily="2" charset="0"/>
              </a:rPr>
              <a:t>If your critical assets can each be cross referenced to a clearly stated core business objective, this is a sign that your organisation is taking the right approach. For example, if a promise to customers about their privacy is a priority then you might identify what could jeopardise this promise (</a:t>
            </a:r>
            <a:r>
              <a:rPr lang="en-GB" dirty="0" err="1">
                <a:latin typeface="Poppins" panose="00000500000000000000" pitchFamily="2" charset="0"/>
                <a:cs typeface="Poppins" panose="00000500000000000000" pitchFamily="2" charset="0"/>
              </a:rPr>
              <a:t>ie</a:t>
            </a:r>
            <a:r>
              <a:rPr lang="en-GB" dirty="0">
                <a:latin typeface="Poppins" panose="00000500000000000000" pitchFamily="2" charset="0"/>
                <a:cs typeface="Poppins" panose="00000500000000000000" pitchFamily="2" charset="0"/>
              </a:rPr>
              <a:t> the loss of their credit card details) and what technical assets are required to secure those details? (</a:t>
            </a:r>
            <a:r>
              <a:rPr lang="en-GB" dirty="0" err="1">
                <a:latin typeface="Poppins" panose="00000500000000000000" pitchFamily="2" charset="0"/>
                <a:cs typeface="Poppins" panose="00000500000000000000" pitchFamily="2" charset="0"/>
              </a:rPr>
              <a:t>ie</a:t>
            </a:r>
            <a:r>
              <a:rPr lang="en-GB" dirty="0">
                <a:latin typeface="Poppins" panose="00000500000000000000" pitchFamily="2" charset="0"/>
                <a:cs typeface="Poppins" panose="00000500000000000000" pitchFamily="2" charset="0"/>
              </a:rPr>
              <a:t> an access management system). This would allow you to prioritise defending these assets when implementing cyber security measures.</a:t>
            </a:r>
          </a:p>
          <a:p>
            <a:endParaRPr lang="en-GB" dirty="0"/>
          </a:p>
        </p:txBody>
      </p:sp>
      <p:sp>
        <p:nvSpPr>
          <p:cNvPr id="4" name="Slide Number Placeholder 3"/>
          <p:cNvSpPr>
            <a:spLocks noGrp="1"/>
          </p:cNvSpPr>
          <p:nvPr>
            <p:ph type="sldNum" sz="quarter" idx="5"/>
          </p:nvPr>
        </p:nvSpPr>
        <p:spPr/>
        <p:txBody>
          <a:bodyPr/>
          <a:lstStyle/>
          <a:p>
            <a:fld id="{FFD14FE8-640A-48C3-BADC-53F0C3E7DC67}" type="slidenum">
              <a:rPr lang="en-GB" smtClean="0"/>
              <a:t>10</a:t>
            </a:fld>
            <a:endParaRPr lang="en-GB" dirty="0"/>
          </a:p>
        </p:txBody>
      </p:sp>
    </p:spTree>
    <p:extLst>
      <p:ext uri="{BB962C8B-B14F-4D97-AF65-F5344CB8AC3E}">
        <p14:creationId xmlns:p14="http://schemas.microsoft.com/office/powerpoint/2010/main" val="3831124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9125" y="246063"/>
            <a:ext cx="5486400" cy="3086100"/>
          </a:xfrm>
        </p:spPr>
      </p:sp>
      <p:sp>
        <p:nvSpPr>
          <p:cNvPr id="3" name="Notes Placeholder 2"/>
          <p:cNvSpPr>
            <a:spLocks noGrp="1"/>
          </p:cNvSpPr>
          <p:nvPr>
            <p:ph type="body" idx="1"/>
          </p:nvPr>
        </p:nvSpPr>
        <p:spPr>
          <a:xfrm>
            <a:off x="619125" y="3481431"/>
            <a:ext cx="5553075" cy="4519569"/>
          </a:xfrm>
        </p:spPr>
        <p:txBody>
          <a:bodyPr/>
          <a:lstStyle/>
          <a:p>
            <a:pPr>
              <a:lnSpc>
                <a:spcPct val="107000"/>
              </a:lnSpc>
              <a:spcAft>
                <a:spcPts val="800"/>
              </a:spcAft>
            </a:pPr>
            <a:r>
              <a:rPr lang="en-GB" i="1" u="sng" dirty="0">
                <a:solidFill>
                  <a:srgbClr val="000000"/>
                </a:solidFill>
                <a:effectLst/>
                <a:latin typeface="Poppins" panose="00000500000000000000" pitchFamily="2" charset="0"/>
                <a:ea typeface="Calibri" panose="020F0502020204030204" pitchFamily="34" charset="0"/>
                <a:cs typeface="Poppins" panose="00000500000000000000" pitchFamily="2" charset="0"/>
              </a:rPr>
              <a:t>For reference, the summary of this module is:</a:t>
            </a:r>
            <a:endParaRPr lang="en-GB" dirty="0">
              <a:solidFill>
                <a:srgbClr val="000000"/>
              </a:solidFill>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GB" dirty="0">
                <a:solidFill>
                  <a:srgbClr val="000000"/>
                </a:solidFill>
                <a:effectLst/>
                <a:latin typeface="Poppins" panose="00000500000000000000" pitchFamily="2" charset="0"/>
                <a:ea typeface="Calibri" panose="020F0502020204030204" pitchFamily="34" charset="0"/>
                <a:cs typeface="Poppins" panose="00000500000000000000" pitchFamily="2" charset="0"/>
              </a:rPr>
              <a:t>Understanding the threats faced by your organisation will enable you to tailor your organisation’s approach to cyber security investment accordingly. You need to prioritise what threats you are trying to defend against, otherwise you risk trying to defend against everything (and doing so ineffectively). Threats will evolve over time, so it’s important to stay up-to-date and regularly perform threat assessments.</a:t>
            </a:r>
          </a:p>
          <a:p>
            <a:pPr>
              <a:lnSpc>
                <a:spcPct val="107000"/>
              </a:lnSpc>
              <a:spcAft>
                <a:spcPts val="800"/>
              </a:spcAft>
            </a:pPr>
            <a:endParaRPr lang="en-GB" dirty="0">
              <a:solidFill>
                <a:srgbClr val="000000"/>
              </a:solidFill>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GB" b="1" dirty="0">
                <a:solidFill>
                  <a:srgbClr val="000000"/>
                </a:solidFill>
                <a:effectLst/>
                <a:latin typeface="Poppins" panose="00000500000000000000" pitchFamily="2" charset="0"/>
                <a:ea typeface="Calibri" panose="020F0502020204030204" pitchFamily="34" charset="0"/>
                <a:cs typeface="Poppins" panose="00000500000000000000" pitchFamily="2" charset="0"/>
              </a:rPr>
              <a:t>Tailor your cyber security by understanding the threats and prioritise threats </a:t>
            </a:r>
            <a:endParaRPr lang="en-GB" b="1" dirty="0">
              <a:latin typeface="Poppins" panose="00000500000000000000" pitchFamily="2" charset="0"/>
              <a:cs typeface="Poppins" panose="00000500000000000000" pitchFamily="2" charset="0"/>
            </a:endParaRPr>
          </a:p>
          <a:p>
            <a:pPr>
              <a:lnSpc>
                <a:spcPct val="107000"/>
              </a:lnSpc>
              <a:spcAft>
                <a:spcPts val="800"/>
              </a:spcAft>
            </a:pPr>
            <a:r>
              <a:rPr lang="en-GB" b="0" i="0" dirty="0">
                <a:effectLst/>
                <a:latin typeface="Poppins" panose="00000500000000000000" pitchFamily="2" charset="0"/>
                <a:cs typeface="Poppins" panose="00000500000000000000" pitchFamily="2" charset="0"/>
              </a:rPr>
              <a:t>U</a:t>
            </a:r>
            <a:r>
              <a:rPr lang="en-GB" dirty="0">
                <a:solidFill>
                  <a:srgbClr val="000000"/>
                </a:solidFill>
                <a:latin typeface="Poppins" panose="00000500000000000000" pitchFamily="2" charset="0"/>
                <a:cs typeface="Poppins" panose="00000500000000000000" pitchFamily="2" charset="0"/>
              </a:rPr>
              <a:t>nderstanding the threats faced by your organisation will enable you to tailor your organisation’s approach to cyber security investment accordingly. You need to prioritise what threats you are trying to defend against, otherwise you risk trying to defend against everything, and doing so ineffectively. The board should have an awareness of the wider threat landscape through a regular threat briefing. This should include current threats which could affect all organisations and those that are specific to the business. Changes in the threat position should be included in the management information that the board receives at its board meeting</a:t>
            </a:r>
          </a:p>
          <a:p>
            <a:pPr>
              <a:lnSpc>
                <a:spcPct val="107000"/>
              </a:lnSpc>
              <a:spcAft>
                <a:spcPts val="800"/>
              </a:spcAft>
            </a:pPr>
            <a:endParaRPr lang="en-GB" dirty="0">
              <a:latin typeface="Poppins" panose="00000500000000000000" pitchFamily="2" charset="0"/>
              <a:cs typeface="Poppins" panose="00000500000000000000" pitchFamily="2" charset="0"/>
            </a:endParaRPr>
          </a:p>
          <a:p>
            <a:pPr>
              <a:lnSpc>
                <a:spcPct val="107000"/>
              </a:lnSpc>
              <a:spcAft>
                <a:spcPts val="800"/>
              </a:spcAft>
            </a:pPr>
            <a:r>
              <a:rPr lang="en-GB" b="1" dirty="0">
                <a:solidFill>
                  <a:srgbClr val="000000"/>
                </a:solidFill>
                <a:latin typeface="Poppins" panose="00000500000000000000" pitchFamily="2" charset="0"/>
                <a:cs typeface="Poppins" panose="00000500000000000000" pitchFamily="2" charset="0"/>
              </a:rPr>
              <a:t>Collaborate on cyber security and threat assessment exercises</a:t>
            </a:r>
            <a:r>
              <a:rPr lang="en-GB" dirty="0">
                <a:solidFill>
                  <a:srgbClr val="000000"/>
                </a:solidFill>
                <a:latin typeface="Poppins" panose="00000500000000000000" pitchFamily="2" charset="0"/>
                <a:cs typeface="Poppins" panose="00000500000000000000" pitchFamily="2" charset="0"/>
              </a:rPr>
              <a:t> </a:t>
            </a:r>
          </a:p>
          <a:p>
            <a:pPr>
              <a:lnSpc>
                <a:spcPct val="107000"/>
              </a:lnSpc>
              <a:spcAft>
                <a:spcPts val="800"/>
              </a:spcAft>
            </a:pPr>
            <a:r>
              <a:rPr lang="en-GB" dirty="0">
                <a:solidFill>
                  <a:srgbClr val="000000"/>
                </a:solidFill>
                <a:latin typeface="Poppins" panose="00000500000000000000" pitchFamily="2" charset="0"/>
                <a:cs typeface="Poppins" panose="00000500000000000000" pitchFamily="2" charset="0"/>
              </a:rPr>
              <a:t>Ensure that your organisation carries out regular threat assessment exercises to identify who might attack your organisation, their capabilities and motivations. Collaborate with and involve your partners in these exercises and participate in collaborative information sharing forums with sector peers. Attackers often target a number of organisations in the same sector in a similar manner. The NCSC's </a:t>
            </a:r>
            <a:r>
              <a:rPr lang="en-GB" dirty="0">
                <a:solidFill>
                  <a:srgbClr val="000000"/>
                </a:solidFill>
                <a:latin typeface="Poppins" panose="00000500000000000000" pitchFamily="2" charset="0"/>
                <a:cs typeface="Poppins" panose="00000500000000000000" pitchFamily="2" charset="0"/>
                <a:hlinkClick r:id="rId3" tooltip="https://www.ncsc.gov.uk/information/cyber-security-information-sharing-partnership--cisp-">
                  <a:extLst>
                    <a:ext uri="{A12FA001-AC4F-418D-AE19-62706E023703}">
                      <ahyp:hlinkClr xmlns:ahyp="http://schemas.microsoft.com/office/drawing/2018/hyperlinkcolor" val="tx"/>
                    </a:ext>
                  </a:extLst>
                </a:hlinkClick>
              </a:rPr>
              <a:t>Cyber Security Information Sharing Partnership</a:t>
            </a:r>
            <a:r>
              <a:rPr lang="en-GB" dirty="0">
                <a:solidFill>
                  <a:srgbClr val="000000"/>
                </a:solidFill>
                <a:latin typeface="Poppins" panose="00000500000000000000" pitchFamily="2" charset="0"/>
                <a:cs typeface="Poppins" panose="00000500000000000000" pitchFamily="2" charset="0"/>
              </a:rPr>
              <a:t> (CISP) provides a secure forum where companies and government can collaborate on threat information.</a:t>
            </a:r>
            <a:endParaRPr lang="en-GB" dirty="0">
              <a:latin typeface="Poppins" panose="00000500000000000000" pitchFamily="2" charset="0"/>
              <a:cs typeface="Poppins" panose="00000500000000000000" pitchFamily="2" charset="0"/>
            </a:endParaRPr>
          </a:p>
          <a:p>
            <a:pPr>
              <a:lnSpc>
                <a:spcPct val="107000"/>
              </a:lnSpc>
              <a:spcAft>
                <a:spcPts val="800"/>
              </a:spcAft>
            </a:pPr>
            <a:endParaRPr lang="en-GB" dirty="0">
              <a:solidFill>
                <a:srgbClr val="000000"/>
              </a:solidFill>
              <a:latin typeface="Calibri" panose="020F0502020204030204" pitchFamily="34" charset="0"/>
              <a:cs typeface="Calibri" panose="020F0502020204030204" pitchFamily="34" charset="0"/>
            </a:endParaRPr>
          </a:p>
          <a:p>
            <a:pPr>
              <a:lnSpc>
                <a:spcPct val="107000"/>
              </a:lnSpc>
              <a:spcAft>
                <a:spcPts val="800"/>
              </a:spcAft>
            </a:pPr>
            <a:endParaRPr lang="en-GB" dirty="0">
              <a:solidFill>
                <a:srgbClr val="000000"/>
              </a:solidFill>
              <a:latin typeface="Calibri" panose="020F0502020204030204" pitchFamily="34" charset="0"/>
              <a:cs typeface="Calibri" panose="020F0502020204030204" pitchFamily="34" charset="0"/>
            </a:endParaRPr>
          </a:p>
          <a:p>
            <a:pPr>
              <a:lnSpc>
                <a:spcPct val="107000"/>
              </a:lnSpc>
              <a:spcAft>
                <a:spcPts val="800"/>
              </a:spcAft>
            </a:pPr>
            <a:endParaRPr lang="en-GB" dirty="0">
              <a:solidFill>
                <a:srgbClr val="000000"/>
              </a:solidFill>
              <a:latin typeface="Calibri" panose="020F0502020204030204" pitchFamily="34" charset="0"/>
              <a:cs typeface="Calibri" panose="020F0502020204030204" pitchFamily="34" charset="0"/>
            </a:endParaRPr>
          </a:p>
          <a:p>
            <a:pPr>
              <a:lnSpc>
                <a:spcPct val="107000"/>
              </a:lnSpc>
              <a:spcAft>
                <a:spcPts val="800"/>
              </a:spcAft>
            </a:pPr>
            <a:endParaRPr lang="en-GB" dirty="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FFD14FE8-640A-48C3-BADC-53F0C3E7DC67}" type="slidenum">
              <a:rPr lang="en-GB" smtClean="0"/>
              <a:t>11</a:t>
            </a:fld>
            <a:endParaRPr lang="en-GB" dirty="0"/>
          </a:p>
        </p:txBody>
      </p:sp>
    </p:spTree>
    <p:extLst>
      <p:ext uri="{BB962C8B-B14F-4D97-AF65-F5344CB8AC3E}">
        <p14:creationId xmlns:p14="http://schemas.microsoft.com/office/powerpoint/2010/main" val="196792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236538"/>
            <a:ext cx="5486400" cy="3086100"/>
          </a:xfrm>
        </p:spPr>
      </p:sp>
      <p:sp>
        <p:nvSpPr>
          <p:cNvPr id="3" name="Notes Placeholder 2"/>
          <p:cNvSpPr>
            <a:spLocks noGrp="1"/>
          </p:cNvSpPr>
          <p:nvPr>
            <p:ph type="body" idx="1"/>
          </p:nvPr>
        </p:nvSpPr>
        <p:spPr>
          <a:xfrm>
            <a:off x="685800" y="3322638"/>
            <a:ext cx="5486400" cy="4678362"/>
          </a:xfrm>
        </p:spPr>
        <p:txBody>
          <a:bodyPr/>
          <a:lstStyle/>
          <a:p>
            <a:pPr marL="28575" lvl="1" indent="0">
              <a:buNone/>
            </a:pPr>
            <a:r>
              <a:rPr lang="en-GB" b="1" dirty="0">
                <a:latin typeface="Poppins" panose="00000500000000000000" pitchFamily="2" charset="0"/>
                <a:cs typeface="Poppins" panose="00000500000000000000" pitchFamily="2" charset="0"/>
              </a:rPr>
              <a:t>Indicators of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1. Can board members name the top cyber security threats faced by the organisation and outline the measures that are in place to mitigate their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An easy indicator for whether your organisation has clearly articulated the key cyber security threats is whether these issues have been communicated to the board. For instance, for many organisations, ransomware attacks by organised cyber criminal groups are at or near the top of the list. Board members should understand the nature of these threats, how they affect business objectives, and how the organisation is addressing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2. Do threat assessments involve representatives from across the business, and are they linked to your cyber risks?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It can be easy to regard threat assessment as a primarily technical exercise, but in addition to technical knowledge, it requires a close analysis of business objectives to inform prioritisation and assess attacker motivation. If your threat assessments involve stakeholders from across the organisation and cover your highest priority risks, this is a good sign that a well integrated approach is being taken.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3. Do you have relationships with representatives from other organisations in your sector?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Collaboration is at the heart of good understanding of cyber threats, and if relationships across the sector are established, this is a good sign of wider cyber resilience. For example, if your technical team are making regular contributions to CISP (described above), this is a good sign that they are developing sources of insight and collaborative relationships that will assist them in their threat assessments. If collaboration is limited in your sector, consider how the board may play a role in creating and supporting cross-sector forums.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4. Are our experts attending key cyber security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Events such as CYBERUK, RSA Conference and Black Hat Briefings Conference are examples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of events that give key staff the opportunity to ensure they’re on top of the most up-to-date developments and cyber threats.</a:t>
            </a:r>
          </a:p>
        </p:txBody>
      </p:sp>
      <p:sp>
        <p:nvSpPr>
          <p:cNvPr id="4" name="Slide Number Placeholder 3"/>
          <p:cNvSpPr>
            <a:spLocks noGrp="1"/>
          </p:cNvSpPr>
          <p:nvPr>
            <p:ph type="sldNum" sz="quarter" idx="5"/>
          </p:nvPr>
        </p:nvSpPr>
        <p:spPr/>
        <p:txBody>
          <a:bodyPr/>
          <a:lstStyle/>
          <a:p>
            <a:fld id="{FFD14FE8-640A-48C3-BADC-53F0C3E7DC67}" type="slidenum">
              <a:rPr lang="en-GB" smtClean="0"/>
              <a:t>12</a:t>
            </a:fld>
            <a:endParaRPr lang="en-GB" dirty="0"/>
          </a:p>
        </p:txBody>
      </p:sp>
    </p:spTree>
    <p:extLst>
      <p:ext uri="{BB962C8B-B14F-4D97-AF65-F5344CB8AC3E}">
        <p14:creationId xmlns:p14="http://schemas.microsoft.com/office/powerpoint/2010/main" val="235020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5338" y="254000"/>
            <a:ext cx="5486400" cy="3086100"/>
          </a:xfrm>
        </p:spPr>
      </p:sp>
      <p:sp>
        <p:nvSpPr>
          <p:cNvPr id="3" name="Notes Placeholder 2"/>
          <p:cNvSpPr>
            <a:spLocks noGrp="1"/>
          </p:cNvSpPr>
          <p:nvPr>
            <p:ph type="body" idx="1"/>
          </p:nvPr>
        </p:nvSpPr>
        <p:spPr>
          <a:xfrm>
            <a:off x="795338" y="3506598"/>
            <a:ext cx="5376862" cy="4494402"/>
          </a:xfrm>
        </p:spPr>
        <p:txBody>
          <a:bodyPr/>
          <a:lstStyle/>
          <a:p>
            <a:pPr>
              <a:lnSpc>
                <a:spcPct val="107000"/>
              </a:lnSpc>
              <a:spcAft>
                <a:spcPts val="800"/>
              </a:spcAft>
            </a:pPr>
            <a:r>
              <a:rPr lang="en-GB" i="1" u="sng" dirty="0">
                <a:solidFill>
                  <a:srgbClr val="000000"/>
                </a:solidFill>
                <a:effectLst/>
                <a:latin typeface="Poppins" panose="00000500000000000000" pitchFamily="2" charset="0"/>
                <a:ea typeface="Calibri" panose="020F0502020204030204" pitchFamily="34" charset="0"/>
                <a:cs typeface="Poppins" panose="00000500000000000000" pitchFamily="2" charset="0"/>
              </a:rPr>
              <a:t>For reference, the summary of this module is: </a:t>
            </a:r>
            <a:endParaRPr lang="en-GB"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GB" b="0" i="0" dirty="0">
                <a:solidFill>
                  <a:srgbClr val="172B4D"/>
                </a:solidFill>
                <a:effectLst/>
                <a:latin typeface="Poppins" panose="00000500000000000000" pitchFamily="2" charset="0"/>
                <a:cs typeface="Poppins" panose="00000500000000000000" pitchFamily="2" charset="0"/>
              </a:rPr>
              <a:t>Every organisation has to make difficult decisions around how much time and money to spend protecting their technology and services; cyber risk management should inform and improve these decisions. Many of your operational and organisational risks will have a cyber component to them. Cyber security risk should therefore be integrated within your overall approach to risk management, and not be dealt as a standalone topic (or considered simply in terms of 'IT risk').</a:t>
            </a:r>
            <a:r>
              <a:rPr lang="en-GB" dirty="0">
                <a:solidFill>
                  <a:srgbClr val="000000"/>
                </a:solidFill>
                <a:effectLst/>
                <a:latin typeface="Poppins" panose="00000500000000000000" pitchFamily="2" charset="0"/>
                <a:ea typeface="Calibri" panose="020F0502020204030204" pitchFamily="34" charset="0"/>
                <a:cs typeface="Poppins" panose="00000500000000000000" pitchFamily="2" charset="0"/>
              </a:rPr>
              <a:t>  </a:t>
            </a:r>
            <a:endParaRPr lang="en-GB"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GB" i="1" u="sng" dirty="0">
                <a:effectLst/>
                <a:latin typeface="Poppins" panose="00000500000000000000" pitchFamily="2" charset="0"/>
                <a:ea typeface="Arial" panose="020B0604020202020204" pitchFamily="34" charset="0"/>
                <a:cs typeface="Poppins" panose="00000500000000000000" pitchFamily="2" charset="0"/>
              </a:rPr>
              <a:t>Longer summary to support bullet points:</a:t>
            </a:r>
            <a:endParaRPr lang="en-GB" b="1" i="1" u="sng" dirty="0">
              <a:solidFill>
                <a:srgbClr val="000000"/>
              </a:solidFill>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GB" b="1" dirty="0">
                <a:solidFill>
                  <a:srgbClr val="000000"/>
                </a:solidFill>
                <a:effectLst/>
                <a:latin typeface="Poppins" panose="00000500000000000000" pitchFamily="2" charset="0"/>
                <a:ea typeface="Calibri" panose="020F0502020204030204" pitchFamily="34" charset="0"/>
                <a:cs typeface="Poppins" panose="00000500000000000000" pitchFamily="2" charset="0"/>
              </a:rPr>
              <a:t>Integrate cyber security into organisational risk management processes. </a:t>
            </a:r>
            <a:r>
              <a:rPr lang="en-GB" dirty="0">
                <a:solidFill>
                  <a:srgbClr val="000000"/>
                </a:solidFill>
                <a:effectLst/>
                <a:latin typeface="Poppins" panose="00000500000000000000" pitchFamily="2" charset="0"/>
                <a:ea typeface="Calibri" panose="020F0502020204030204" pitchFamily="34" charset="0"/>
                <a:cs typeface="Poppins" panose="00000500000000000000" pitchFamily="2" charset="0"/>
              </a:rPr>
              <a:t>Many of your organisational risks will have a cyber component to them. Cyber security risk should therefore be integrated with your organisational approach to risk management. Dealing with cyber security risk as a standalone topic (or considering it simply in terms of 'IT risk') will make it hard for you to recognise the wider implications of these cyber security risks or consider all the other organisational risks that will have an impact on cyber security.</a:t>
            </a:r>
            <a:r>
              <a:rPr lang="en-GB" b="0" i="0" dirty="0">
                <a:solidFill>
                  <a:srgbClr val="172B4D"/>
                </a:solidFill>
                <a:effectLst/>
                <a:latin typeface="Poppins" panose="00000500000000000000" pitchFamily="2" charset="0"/>
                <a:cs typeface="Poppins" panose="00000500000000000000" pitchFamily="2" charset="0"/>
              </a:rPr>
              <a:t> </a:t>
            </a:r>
          </a:p>
          <a:p>
            <a:pPr>
              <a:lnSpc>
                <a:spcPct val="107000"/>
              </a:lnSpc>
              <a:spcAft>
                <a:spcPts val="800"/>
              </a:spcAft>
            </a:pPr>
            <a:r>
              <a:rPr lang="en-GB" b="0" i="0" dirty="0">
                <a:solidFill>
                  <a:srgbClr val="172B4D"/>
                </a:solidFill>
                <a:effectLst/>
                <a:latin typeface="Poppins" panose="00000500000000000000" pitchFamily="2" charset="0"/>
                <a:cs typeface="Poppins" panose="00000500000000000000" pitchFamily="2" charset="0"/>
              </a:rPr>
              <a:t>For example, an organisation may assess that introducing a ‘bring your own device’ (BYOD) policy brings substantial benefit to the organisation in terms of flexible working. There are many different things you would expect to be considered in this decision (the most significant being the security implications of ‘unmanaged’ devices connecting to the organisation's networks). But there are also cost and liability implications. Were these considered ‘in the round’ when making the decision? Or was security only discussed once the decision was already made?</a:t>
            </a:r>
          </a:p>
          <a:p>
            <a:pPr>
              <a:lnSpc>
                <a:spcPct val="107000"/>
              </a:lnSpc>
              <a:spcAft>
                <a:spcPts val="800"/>
              </a:spcAft>
            </a:pPr>
            <a:endParaRPr lang="en-GB" b="0" dirty="0">
              <a:solidFill>
                <a:schemeClr val="tx1"/>
              </a:solidFill>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GB" b="1" dirty="0">
                <a:solidFill>
                  <a:srgbClr val="000000"/>
                </a:solidFill>
                <a:effectLst/>
                <a:latin typeface="Poppins" panose="00000500000000000000" pitchFamily="2" charset="0"/>
                <a:ea typeface="Calibri" panose="020F0502020204030204" pitchFamily="34" charset="0"/>
                <a:cs typeface="Poppins" panose="00000500000000000000" pitchFamily="2" charset="0"/>
              </a:rPr>
              <a:t>Avoid tick box compliance </a:t>
            </a:r>
            <a:r>
              <a:rPr lang="en-GB" b="0" i="0" dirty="0">
                <a:solidFill>
                  <a:srgbClr val="172B4D"/>
                </a:solidFill>
                <a:effectLst/>
                <a:latin typeface="Poppins" panose="00000500000000000000" pitchFamily="2" charset="0"/>
                <a:cs typeface="Poppins" panose="00000500000000000000" pitchFamily="2" charset="0"/>
              </a:rPr>
              <a:t>Carrying out cyber risk management solely for 'compliance' purposes can lead to risk being managed in a 'tick-box' fashion and can prevent organisations questioning whether they have ticked the right boxes, leading to overconfidence in how well risks have been managed.</a:t>
            </a:r>
            <a:r>
              <a:rPr lang="en-GB" b="0" i="0" u="none" strike="noStrike" dirty="0">
                <a:solidFill>
                  <a:srgbClr val="0563C1"/>
                </a:solidFill>
                <a:effectLst/>
                <a:latin typeface="Poppins" panose="00000500000000000000" pitchFamily="2" charset="0"/>
                <a:cs typeface="Poppins" panose="00000500000000000000" pitchFamily="2" charset="0"/>
              </a:rPr>
              <a:t> Good risk management should go beyond compliance; </a:t>
            </a:r>
            <a:r>
              <a:rPr lang="en-GB" b="0" i="0" u="none" dirty="0">
                <a:solidFill>
                  <a:srgbClr val="172B4D"/>
                </a:solidFill>
                <a:effectLst/>
                <a:latin typeface="Poppins" panose="00000500000000000000" pitchFamily="2" charset="0"/>
                <a:cs typeface="Poppins" panose="00000500000000000000" pitchFamily="2" charset="0"/>
              </a:rPr>
              <a:t>it </a:t>
            </a:r>
            <a:r>
              <a:rPr lang="en-GB" b="0" i="0" dirty="0">
                <a:solidFill>
                  <a:srgbClr val="172B4D"/>
                </a:solidFill>
                <a:effectLst/>
                <a:latin typeface="Poppins" panose="00000500000000000000" pitchFamily="2" charset="0"/>
                <a:cs typeface="Poppins" panose="00000500000000000000" pitchFamily="2" charset="0"/>
              </a:rPr>
              <a:t>should give insight into the health of your organisation and identify not just </a:t>
            </a:r>
            <a:r>
              <a:rPr lang="en-GB" b="0" i="1" dirty="0">
                <a:solidFill>
                  <a:srgbClr val="172B4D"/>
                </a:solidFill>
                <a:effectLst/>
                <a:latin typeface="Poppins" panose="00000500000000000000" pitchFamily="2" charset="0"/>
                <a:cs typeface="Poppins" panose="00000500000000000000" pitchFamily="2" charset="0"/>
              </a:rPr>
              <a:t>issues</a:t>
            </a:r>
            <a:r>
              <a:rPr lang="en-GB" b="0" i="0" dirty="0">
                <a:solidFill>
                  <a:srgbClr val="172B4D"/>
                </a:solidFill>
                <a:effectLst/>
                <a:latin typeface="Poppins" panose="00000500000000000000" pitchFamily="2" charset="0"/>
                <a:cs typeface="Poppins" panose="00000500000000000000" pitchFamily="2" charset="0"/>
              </a:rPr>
              <a:t>, but potential opportunities. </a:t>
            </a:r>
          </a:p>
          <a:p>
            <a:pPr>
              <a:lnSpc>
                <a:spcPct val="107000"/>
              </a:lnSpc>
              <a:spcAft>
                <a:spcPts val="800"/>
              </a:spcAft>
            </a:pPr>
            <a:endParaRPr lang="en-GB" b="0" i="0" dirty="0">
              <a:solidFill>
                <a:srgbClr val="172B4D"/>
              </a:solidFill>
              <a:effectLst/>
              <a:latin typeface="Poppins" panose="00000500000000000000" pitchFamily="2" charset="0"/>
              <a:cs typeface="Poppins" panose="00000500000000000000" pitchFamily="2" charset="0"/>
            </a:endParaRPr>
          </a:p>
          <a:p>
            <a:pPr>
              <a:lnSpc>
                <a:spcPct val="107000"/>
              </a:lnSpc>
              <a:spcAft>
                <a:spcPts val="800"/>
              </a:spcAft>
            </a:pPr>
            <a:r>
              <a:rPr lang="en-GB" b="1" dirty="0">
                <a:solidFill>
                  <a:srgbClr val="000000"/>
                </a:solidFill>
                <a:effectLst/>
                <a:latin typeface="Poppins" panose="00000500000000000000" pitchFamily="2" charset="0"/>
                <a:ea typeface="Calibri" panose="020F0502020204030204" pitchFamily="34" charset="0"/>
                <a:cs typeface="Poppins" panose="00000500000000000000" pitchFamily="2" charset="0"/>
              </a:rPr>
              <a:t>Be realistic about the risks. </a:t>
            </a:r>
            <a:r>
              <a:rPr lang="en-GB" b="0" i="0" dirty="0">
                <a:solidFill>
                  <a:srgbClr val="172B4D"/>
                </a:solidFill>
                <a:effectLst/>
                <a:latin typeface="Poppins" panose="00000500000000000000" pitchFamily="2" charset="0"/>
                <a:cs typeface="Poppins" panose="00000500000000000000" pitchFamily="2" charset="0"/>
              </a:rPr>
              <a:t>Don't make reducing risk levels the measure of success. While risk metrics generated (such as risk numbers, risk levels and impact levels) are useful, they can easily be misinterpreted if used in isolation. It is important that parties collaborate to understand and agree the meaning and context of the risk management information provided.</a:t>
            </a:r>
            <a:r>
              <a:rPr lang="en-GB" dirty="0">
                <a:solidFill>
                  <a:srgbClr val="000000"/>
                </a:solidFill>
                <a:effectLst/>
                <a:latin typeface="Poppins" panose="00000500000000000000" pitchFamily="2" charset="0"/>
                <a:ea typeface="Calibri" panose="020F0502020204030204" pitchFamily="34" charset="0"/>
                <a:cs typeface="Poppins" panose="00000500000000000000" pitchFamily="2" charset="0"/>
              </a:rPr>
              <a:t> </a:t>
            </a:r>
          </a:p>
          <a:p>
            <a:pPr>
              <a:lnSpc>
                <a:spcPct val="107000"/>
              </a:lnSpc>
              <a:spcAft>
                <a:spcPts val="800"/>
              </a:spcAft>
            </a:pPr>
            <a:endParaRPr lang="en-GB" b="0" i="0" dirty="0">
              <a:solidFill>
                <a:schemeClr val="tx1"/>
              </a:solidFill>
              <a:effectLst/>
              <a:latin typeface="Poppins" panose="00000500000000000000" pitchFamily="2" charset="0"/>
              <a:cs typeface="Poppins" panose="00000500000000000000" pitchFamily="2" charset="0"/>
            </a:endParaRPr>
          </a:p>
          <a:p>
            <a:pPr>
              <a:lnSpc>
                <a:spcPct val="107000"/>
              </a:lnSpc>
              <a:spcAft>
                <a:spcPts val="800"/>
              </a:spcAft>
            </a:pPr>
            <a:r>
              <a:rPr lang="en-GB" b="1" i="0" dirty="0">
                <a:solidFill>
                  <a:srgbClr val="172B4D"/>
                </a:solidFill>
                <a:effectLst/>
                <a:latin typeface="Poppins" panose="00000500000000000000" pitchFamily="2" charset="0"/>
                <a:cs typeface="Poppins" panose="00000500000000000000" pitchFamily="2" charset="0"/>
              </a:rPr>
              <a:t>Reporting from audit/risk committee meetings </a:t>
            </a:r>
            <a:r>
              <a:rPr lang="en-GB" b="0" i="0" dirty="0">
                <a:solidFill>
                  <a:srgbClr val="172B4D"/>
                </a:solidFill>
                <a:effectLst/>
                <a:latin typeface="Poppins" panose="00000500000000000000" pitchFamily="2" charset="0"/>
                <a:cs typeface="Poppins" panose="00000500000000000000" pitchFamily="2" charset="0"/>
              </a:rPr>
              <a:t>The board has a responsibility to ensure that risks to delivering the strategy are identified, evaluated, and mitigated in line with the business risk appetite. Cyber presents a critical risk to most businesses, so it is vital that the committee chair communicates the organisational risks clearly to the board so they understand the risk that cyber incidents present to delivery of the business strategy. </a:t>
            </a:r>
            <a:endParaRPr lang="en-GB" b="1" i="0" dirty="0">
              <a:solidFill>
                <a:srgbClr val="172B4D"/>
              </a:solidFill>
              <a:effectLst/>
              <a:latin typeface="Poppins" panose="00000500000000000000" pitchFamily="2" charset="0"/>
              <a:cs typeface="Poppins" panose="00000500000000000000" pitchFamily="2" charset="0"/>
            </a:endParaRPr>
          </a:p>
          <a:p>
            <a:pPr marL="0" lvl="0" indent="0">
              <a:lnSpc>
                <a:spcPct val="107000"/>
              </a:lnSpc>
              <a:buFont typeface="Symbol" panose="05050102010706020507" pitchFamily="18" charset="2"/>
              <a:buNone/>
            </a:pPr>
            <a:endParaRPr lang="en-GB" b="0" dirty="0">
              <a:solidFill>
                <a:schemeClr val="tx1"/>
              </a:solidFill>
              <a:effectLst/>
              <a:latin typeface="Poppins" panose="00000500000000000000" pitchFamily="2" charset="0"/>
              <a:ea typeface="Calibri" panose="020F0502020204030204" pitchFamily="34" charset="0"/>
              <a:cs typeface="Poppins" panose="00000500000000000000" pitchFamily="2" charset="0"/>
            </a:endParaRPr>
          </a:p>
          <a:p>
            <a:endParaRPr lang="en-GB" dirty="0"/>
          </a:p>
        </p:txBody>
      </p:sp>
      <p:sp>
        <p:nvSpPr>
          <p:cNvPr id="4" name="Slide Number Placeholder 3"/>
          <p:cNvSpPr>
            <a:spLocks noGrp="1"/>
          </p:cNvSpPr>
          <p:nvPr>
            <p:ph type="sldNum" sz="quarter" idx="5"/>
          </p:nvPr>
        </p:nvSpPr>
        <p:spPr/>
        <p:txBody>
          <a:bodyPr/>
          <a:lstStyle/>
          <a:p>
            <a:fld id="{FFD14FE8-640A-48C3-BADC-53F0C3E7DC67}" type="slidenum">
              <a:rPr lang="en-GB" smtClean="0"/>
              <a:t>13</a:t>
            </a:fld>
            <a:endParaRPr lang="en-GB" dirty="0"/>
          </a:p>
        </p:txBody>
      </p:sp>
    </p:spTree>
    <p:extLst>
      <p:ext uri="{BB962C8B-B14F-4D97-AF65-F5344CB8AC3E}">
        <p14:creationId xmlns:p14="http://schemas.microsoft.com/office/powerpoint/2010/main" val="2425935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20663"/>
            <a:ext cx="5486400" cy="3086100"/>
          </a:xfrm>
        </p:spPr>
      </p:sp>
      <p:sp>
        <p:nvSpPr>
          <p:cNvPr id="3" name="Notes Placeholder 2"/>
          <p:cNvSpPr>
            <a:spLocks noGrp="1"/>
          </p:cNvSpPr>
          <p:nvPr>
            <p:ph type="body" idx="1"/>
          </p:nvPr>
        </p:nvSpPr>
        <p:spPr>
          <a:xfrm>
            <a:off x="534988" y="3380763"/>
            <a:ext cx="5637212" cy="4620237"/>
          </a:xfrm>
        </p:spPr>
        <p:txBody>
          <a:bodyPr/>
          <a:lstStyle/>
          <a:p>
            <a:pPr marL="28575" lvl="1" indent="0">
              <a:buNone/>
            </a:pPr>
            <a:r>
              <a:rPr lang="en-GB" b="1" u="sng" dirty="0">
                <a:solidFill>
                  <a:srgbClr val="0D2650"/>
                </a:solidFill>
                <a:latin typeface="Poppins" panose="00000500000000000000" pitchFamily="2" charset="0"/>
                <a:cs typeface="Poppins" panose="00000500000000000000" pitchFamily="2" charset="0"/>
              </a:rPr>
              <a:t>Indicators of Success</a:t>
            </a:r>
          </a:p>
          <a:p>
            <a:r>
              <a:rPr lang="en-GB" b="1" dirty="0">
                <a:latin typeface="Poppins" panose="00000500000000000000" pitchFamily="2" charset="0"/>
                <a:cs typeface="Poppins" panose="00000500000000000000" pitchFamily="2" charset="0"/>
              </a:rPr>
              <a:t>1. Do we know the current risks the business is exposed to from cyber events?</a:t>
            </a:r>
          </a:p>
          <a:p>
            <a:r>
              <a:rPr lang="en-GB" dirty="0">
                <a:latin typeface="Poppins" panose="00000500000000000000" pitchFamily="2" charset="0"/>
                <a:cs typeface="Poppins" panose="00000500000000000000" pitchFamily="2" charset="0"/>
              </a:rPr>
              <a:t>This is difficult to capture when every industry sector will have different priorities based on their size, sector, and risk appetite. It might be easier to consider reputational impact, financial loss, operational impact, personal impact, and where these are felt within the organisation. If you are aware how many risks are within the agreed threshold (and the cost of the high priority risks that are outside it), that would be a good indication that the board has a good understanding of cyber risk.</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2. Do we have a process that ensures cyber risk is integrated with business risk?</a:t>
            </a:r>
          </a:p>
          <a:p>
            <a:r>
              <a:rPr lang="en-GB" dirty="0">
                <a:latin typeface="Poppins" panose="00000500000000000000" pitchFamily="2" charset="0"/>
                <a:cs typeface="Poppins" panose="00000500000000000000" pitchFamily="2" charset="0"/>
              </a:rPr>
              <a:t>In assessing all key risks, a key question for the board to ask is ‘Have we considered cyber security risk in the decisions we make’? For example, a company that is bidding for a contract will have lots of risks associated with pricing, quality and competitors, but there is also a cyber risk (namely, it’s possible that commercially sensitive bid information is stolen by a competitor or an insider, and the information is then published on the internet).</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3. Do we have an effective approach to managing cyber risks?</a:t>
            </a:r>
          </a:p>
          <a:p>
            <a:r>
              <a:rPr lang="en-GB" dirty="0">
                <a:latin typeface="Poppins" panose="00000500000000000000" pitchFamily="2" charset="0"/>
                <a:cs typeface="Poppins" panose="00000500000000000000" pitchFamily="2" charset="0"/>
              </a:rPr>
              <a:t>The board need assurance that a cyber risk register is in place (as part of the overall organisation risk register), that covers risk ownership and an escalation mechanism for the whole extended enterprise (</a:t>
            </a:r>
            <a:r>
              <a:rPr lang="en-GB" dirty="0" err="1">
                <a:latin typeface="Poppins" panose="00000500000000000000" pitchFamily="2" charset="0"/>
                <a:cs typeface="Poppins" panose="00000500000000000000" pitchFamily="2" charset="0"/>
              </a:rPr>
              <a:t>eg</a:t>
            </a:r>
            <a:r>
              <a:rPr lang="en-GB" dirty="0">
                <a:latin typeface="Poppins" panose="00000500000000000000" pitchFamily="2" charset="0"/>
                <a:cs typeface="Poppins" panose="00000500000000000000" pitchFamily="2" charset="0"/>
              </a:rPr>
              <a:t> front line business units, subsidiaries, suppliers and partners, and in some cases customers.) This should involve all of the key stakeholders in the organisation and reflect the agreed priorities and tolerances endorsed by the board. It should take account of change (for example business priorities, technology changes and geopolitical or economic context). The NCSC’s detailed Risk Management guidance includes advice on choosing suitable frameworks for your organisation.</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4. Has the board clearly set out what types of risks it would be willing to take, and those which are unacceptable?</a:t>
            </a:r>
          </a:p>
          <a:p>
            <a:r>
              <a:rPr lang="en-GB" dirty="0">
                <a:latin typeface="Poppins" panose="00000500000000000000" pitchFamily="2" charset="0"/>
                <a:cs typeface="Poppins" panose="00000500000000000000" pitchFamily="2" charset="0"/>
              </a:rPr>
              <a:t>Be specific when defining what is and isn’t accepted. Whilst you might be unwilling to tolerate any significant risk to personal data, you might be willing to accept email being unavailable for a day. Also consider the cumulative risk you are accepting; it’s possible that all your cyber risk could be realised at the same time and </a:t>
            </a:r>
            <a:r>
              <a:rPr lang="en-GB" dirty="0" err="1">
                <a:latin typeface="Poppins" panose="00000500000000000000" pitchFamily="2" charset="0"/>
                <a:cs typeface="Poppins" panose="00000500000000000000" pitchFamily="2" charset="0"/>
              </a:rPr>
              <a:t>and</a:t>
            </a:r>
            <a:r>
              <a:rPr lang="en-GB" dirty="0">
                <a:latin typeface="Poppins" panose="00000500000000000000" pitchFamily="2" charset="0"/>
                <a:cs typeface="Poppins" panose="00000500000000000000" pitchFamily="2" charset="0"/>
              </a:rPr>
              <a:t> at a crucial time of the year </a:t>
            </a:r>
            <a:r>
              <a:rPr lang="en-GB" dirty="0" err="1">
                <a:latin typeface="Poppins" panose="00000500000000000000" pitchFamily="2" charset="0"/>
                <a:cs typeface="Poppins" panose="00000500000000000000" pitchFamily="2" charset="0"/>
              </a:rPr>
              <a:t>i.e</a:t>
            </a:r>
            <a:r>
              <a:rPr lang="en-GB" dirty="0">
                <a:latin typeface="Poppins" panose="00000500000000000000" pitchFamily="2" charset="0"/>
                <a:cs typeface="Poppins" panose="00000500000000000000" pitchFamily="2" charset="0"/>
              </a:rPr>
              <a:t> end of year financial reporting, important retail periods, annual events. In a single incident, you might lose email for a day, the public website might be unavailable and financial data you hold might be stolen. Whilst you may have accepted some risk of all those things happening you may not have considered whether the organisation could tolerate them all happening at once.</a:t>
            </a:r>
          </a:p>
        </p:txBody>
      </p:sp>
      <p:sp>
        <p:nvSpPr>
          <p:cNvPr id="4" name="Slide Number Placeholder 3"/>
          <p:cNvSpPr>
            <a:spLocks noGrp="1"/>
          </p:cNvSpPr>
          <p:nvPr>
            <p:ph type="sldNum" sz="quarter" idx="5"/>
          </p:nvPr>
        </p:nvSpPr>
        <p:spPr/>
        <p:txBody>
          <a:bodyPr/>
          <a:lstStyle/>
          <a:p>
            <a:fld id="{FFD14FE8-640A-48C3-BADC-53F0C3E7DC67}" type="slidenum">
              <a:rPr lang="en-GB" smtClean="0"/>
              <a:t>14</a:t>
            </a:fld>
            <a:endParaRPr lang="en-GB" dirty="0"/>
          </a:p>
        </p:txBody>
      </p:sp>
    </p:spTree>
    <p:extLst>
      <p:ext uri="{BB962C8B-B14F-4D97-AF65-F5344CB8AC3E}">
        <p14:creationId xmlns:p14="http://schemas.microsoft.com/office/powerpoint/2010/main" val="39609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3725" y="422275"/>
            <a:ext cx="5486400" cy="3086100"/>
          </a:xfrm>
        </p:spPr>
      </p:sp>
      <p:sp>
        <p:nvSpPr>
          <p:cNvPr id="3" name="Notes Placeholder 2"/>
          <p:cNvSpPr>
            <a:spLocks noGrp="1"/>
          </p:cNvSpPr>
          <p:nvPr>
            <p:ph type="body" idx="1"/>
          </p:nvPr>
        </p:nvSpPr>
        <p:spPr>
          <a:xfrm>
            <a:off x="685800" y="3615655"/>
            <a:ext cx="5486400" cy="4385345"/>
          </a:xfrm>
        </p:spPr>
        <p:txBody>
          <a:bodyPr/>
          <a:lstStyle/>
          <a:p>
            <a:pPr>
              <a:lnSpc>
                <a:spcPct val="107000"/>
              </a:lnSpc>
              <a:spcAft>
                <a:spcPts val="800"/>
              </a:spcAft>
            </a:pPr>
            <a:r>
              <a:rPr lang="en-GB" i="1" u="sng" dirty="0">
                <a:solidFill>
                  <a:srgbClr val="000000"/>
                </a:solidFill>
                <a:effectLst/>
                <a:latin typeface="Poppins" panose="00000500000000000000" pitchFamily="2" charset="0"/>
                <a:ea typeface="Calibri" panose="020F0502020204030204" pitchFamily="34" charset="0"/>
                <a:cs typeface="Poppins" panose="00000500000000000000" pitchFamily="2" charset="0"/>
              </a:rPr>
              <a:t>For reference, the summary of this module is: </a:t>
            </a:r>
            <a:endParaRPr lang="en-GB" dirty="0">
              <a:effectLst/>
              <a:latin typeface="Poppins" panose="00000500000000000000" pitchFamily="2" charset="0"/>
              <a:ea typeface="Calibri" panose="020F0502020204030204" pitchFamily="34" charset="0"/>
              <a:cs typeface="Poppins" panose="00000500000000000000" pitchFamily="2" charset="0"/>
            </a:endParaRPr>
          </a:p>
          <a:p>
            <a:r>
              <a:rPr lang="en-GB" dirty="0">
                <a:latin typeface="Poppins" panose="00000500000000000000" pitchFamily="2" charset="0"/>
                <a:cs typeface="Poppins" panose="00000500000000000000" pitchFamily="2" charset="0"/>
              </a:rPr>
              <a:t>Implementing effective cyber security measures will help reduce the likelihood of a significant incident. Even basic cyber security measures can reduce your exposure to cyber attacks, and lessen the associated reputational, financial and legal impacts. With a baseline of controls in place to mitigate against the most common cyber attacks, you should then tailor your defences to mitigate your organisation’s highest priority risks. </a:t>
            </a:r>
          </a:p>
          <a:p>
            <a:pPr>
              <a:lnSpc>
                <a:spcPct val="107000"/>
              </a:lnSpc>
              <a:spcAft>
                <a:spcPts val="800"/>
              </a:spcAft>
            </a:pPr>
            <a:r>
              <a:rPr lang="en-GB" dirty="0">
                <a:latin typeface="Poppins" panose="00000500000000000000" pitchFamily="2" charset="0"/>
                <a:cs typeface="Poppins" panose="00000500000000000000" pitchFamily="2" charset="0"/>
              </a:rPr>
              <a:t> </a:t>
            </a:r>
            <a:r>
              <a:rPr lang="en-GB" b="1" dirty="0">
                <a:latin typeface="Poppins" panose="00000500000000000000" pitchFamily="2" charset="0"/>
                <a:cs typeface="Poppins" panose="00000500000000000000" pitchFamily="2" charset="0"/>
              </a:rPr>
              <a:t>Longer summary to support bullet points:</a:t>
            </a:r>
          </a:p>
          <a:p>
            <a:pPr>
              <a:lnSpc>
                <a:spcPct val="107000"/>
              </a:lnSpc>
              <a:spcAft>
                <a:spcPts val="800"/>
              </a:spcAft>
            </a:pPr>
            <a:endParaRPr lang="en-GB" b="1" dirty="0">
              <a:latin typeface="Poppins" panose="00000500000000000000" pitchFamily="2" charset="0"/>
              <a:cs typeface="Poppins" panose="00000500000000000000" pitchFamily="2" charset="0"/>
            </a:endParaRPr>
          </a:p>
          <a:p>
            <a:pPr>
              <a:lnSpc>
                <a:spcPct val="107000"/>
              </a:lnSpc>
              <a:spcAft>
                <a:spcPts val="800"/>
              </a:spcAft>
            </a:pPr>
            <a:r>
              <a:rPr lang="en-GB" b="1" dirty="0">
                <a:latin typeface="Poppins" panose="00000500000000000000" pitchFamily="2" charset="0"/>
                <a:cs typeface="Poppins" panose="00000500000000000000" pitchFamily="2" charset="0"/>
              </a:rPr>
              <a:t>Start with a cyber security baseline </a:t>
            </a:r>
          </a:p>
          <a:p>
            <a:pPr>
              <a:lnSpc>
                <a:spcPct val="107000"/>
              </a:lnSpc>
              <a:spcAft>
                <a:spcPts val="800"/>
              </a:spcAft>
            </a:pPr>
            <a:r>
              <a:rPr lang="en-GB" dirty="0">
                <a:latin typeface="Poppins" panose="00000500000000000000" pitchFamily="2" charset="0"/>
                <a:cs typeface="Poppins" panose="00000500000000000000" pitchFamily="2" charset="0"/>
              </a:rPr>
              <a:t>Implementing effective cyber security measures is not only a key part of meeting your regulatory requirements, but will also help reduce the likelihood of a significant incident. Even basic cyber security controls can reduce your exposure to cyber attacks, and lessen the associated reputational, financial and legal impacts.</a:t>
            </a:r>
          </a:p>
          <a:p>
            <a:pPr>
              <a:lnSpc>
                <a:spcPct val="107000"/>
              </a:lnSpc>
              <a:spcAft>
                <a:spcPts val="800"/>
              </a:spcAft>
            </a:pPr>
            <a:endParaRPr lang="en-GB" dirty="0">
              <a:latin typeface="Poppins" panose="00000500000000000000" pitchFamily="2" charset="0"/>
              <a:cs typeface="Poppins" panose="00000500000000000000" pitchFamily="2" charset="0"/>
            </a:endParaRPr>
          </a:p>
          <a:p>
            <a:pPr>
              <a:lnSpc>
                <a:spcPct val="107000"/>
              </a:lnSpc>
              <a:spcAft>
                <a:spcPts val="800"/>
              </a:spcAft>
            </a:pPr>
            <a:r>
              <a:rPr lang="en-GB" b="1" dirty="0">
                <a:latin typeface="Poppins" panose="00000500000000000000" pitchFamily="2" charset="0"/>
                <a:cs typeface="Poppins" panose="00000500000000000000" pitchFamily="2" charset="0"/>
              </a:rPr>
              <a:t>Tailor your defences to your highest priority risks</a:t>
            </a:r>
          </a:p>
          <a:p>
            <a:pPr>
              <a:lnSpc>
                <a:spcPct val="107000"/>
              </a:lnSpc>
              <a:spcAft>
                <a:spcPts val="800"/>
              </a:spcAft>
            </a:pPr>
            <a:r>
              <a:rPr lang="en-GB" dirty="0">
                <a:latin typeface="Poppins" panose="00000500000000000000" pitchFamily="2" charset="0"/>
                <a:cs typeface="Poppins" panose="00000500000000000000" pitchFamily="2" charset="0"/>
              </a:rPr>
              <a:t>Your organisation should take a risk-based approach to implementing cyber security measures. Your measures will be tailored to protecting the things you care about the most, against methods used by specific attackers. All measures should be traceable to the specific cyber security risks they mitigate.</a:t>
            </a:r>
          </a:p>
          <a:p>
            <a:pPr>
              <a:lnSpc>
                <a:spcPct val="107000"/>
              </a:lnSpc>
              <a:spcAft>
                <a:spcPts val="800"/>
              </a:spcAft>
            </a:pPr>
            <a:endParaRPr lang="en-GB" dirty="0">
              <a:latin typeface="Poppins" panose="00000500000000000000" pitchFamily="2" charset="0"/>
              <a:cs typeface="Poppins" panose="00000500000000000000" pitchFamily="2" charset="0"/>
            </a:endParaRPr>
          </a:p>
          <a:p>
            <a:pPr>
              <a:lnSpc>
                <a:spcPct val="107000"/>
              </a:lnSpc>
              <a:spcAft>
                <a:spcPts val="800"/>
              </a:spcAft>
            </a:pPr>
            <a:r>
              <a:rPr lang="en-GB" b="1" dirty="0">
                <a:latin typeface="Poppins" panose="00000500000000000000" pitchFamily="2" charset="0"/>
                <a:cs typeface="Poppins" panose="00000500000000000000" pitchFamily="2" charset="0"/>
              </a:rPr>
              <a:t>Layer your defences</a:t>
            </a:r>
            <a:r>
              <a:rPr lang="en-GB" dirty="0">
                <a:latin typeface="Poppins" panose="00000500000000000000" pitchFamily="2" charset="0"/>
                <a:cs typeface="Poppins" panose="00000500000000000000" pitchFamily="2" charset="0"/>
              </a:rPr>
              <a:t> </a:t>
            </a:r>
          </a:p>
          <a:p>
            <a:pPr>
              <a:lnSpc>
                <a:spcPct val="107000"/>
              </a:lnSpc>
              <a:spcAft>
                <a:spcPts val="800"/>
              </a:spcAft>
            </a:pPr>
            <a:r>
              <a:rPr lang="en-GB" dirty="0">
                <a:latin typeface="Poppins" panose="00000500000000000000" pitchFamily="2" charset="0"/>
                <a:cs typeface="Poppins" panose="00000500000000000000" pitchFamily="2" charset="0"/>
              </a:rPr>
              <a:t>As with physical and personnel security, cyber security can make use of multiple measures which, when implemented simultaneously, help reduce the chance of a single point of failure. This approach is commonly referred to as 'defence in depth': each measure provides a layer of security and, deployed collectively, greatly reduce the likelihood of a cyber incident.  </a:t>
            </a:r>
          </a:p>
          <a:p>
            <a:pPr>
              <a:lnSpc>
                <a:spcPct val="107000"/>
              </a:lnSpc>
              <a:spcAft>
                <a:spcPts val="800"/>
              </a:spcAft>
            </a:pPr>
            <a:endParaRPr lang="en-GB" dirty="0">
              <a:latin typeface="Poppins" panose="00000500000000000000" pitchFamily="2" charset="0"/>
              <a:cs typeface="Poppins" panose="00000500000000000000" pitchFamily="2" charset="0"/>
            </a:endParaRPr>
          </a:p>
          <a:p>
            <a:pPr>
              <a:lnSpc>
                <a:spcPct val="107000"/>
              </a:lnSpc>
              <a:spcAft>
                <a:spcPts val="800"/>
              </a:spcAft>
            </a:pPr>
            <a:r>
              <a:rPr lang="en-GB" b="1" dirty="0">
                <a:latin typeface="Poppins" panose="00000500000000000000" pitchFamily="2" charset="0"/>
                <a:cs typeface="Poppins" panose="00000500000000000000" pitchFamily="2" charset="0"/>
              </a:rPr>
              <a:t>Defend against someone inside your network</a:t>
            </a:r>
          </a:p>
          <a:p>
            <a:pPr>
              <a:lnSpc>
                <a:spcPct val="107000"/>
              </a:lnSpc>
              <a:spcAft>
                <a:spcPts val="800"/>
              </a:spcAft>
            </a:pPr>
            <a:r>
              <a:rPr lang="en-GB" dirty="0">
                <a:latin typeface="Poppins" panose="00000500000000000000" pitchFamily="2" charset="0"/>
                <a:cs typeface="Poppins" panose="00000500000000000000" pitchFamily="2" charset="0"/>
              </a:rPr>
              <a:t> Your cyber security approach should recognise that a criminal (which can range from a disgruntled employee to a state funded individual intent on stealing your intellectual property) will be able to access your system. This means you need to have controls in place to minimise the harm that they can do once they are inside. You can do this by restricting the access they have to service and information. Monitoring and logging are key to being able to detect signs of malicious activity as quickly as possible, and limiting the damage they can do. </a:t>
            </a:r>
          </a:p>
          <a:p>
            <a:pPr>
              <a:lnSpc>
                <a:spcPct val="107000"/>
              </a:lnSpc>
              <a:spcAft>
                <a:spcPts val="800"/>
              </a:spcAft>
            </a:pPr>
            <a:endParaRPr lang="en-GB" dirty="0">
              <a:latin typeface="Poppins" panose="00000500000000000000" pitchFamily="2" charset="0"/>
              <a:cs typeface="Poppins" panose="00000500000000000000" pitchFamily="2" charset="0"/>
            </a:endParaRPr>
          </a:p>
          <a:p>
            <a:pPr>
              <a:lnSpc>
                <a:spcPct val="107000"/>
              </a:lnSpc>
              <a:spcAft>
                <a:spcPts val="800"/>
              </a:spcAft>
            </a:pPr>
            <a:r>
              <a:rPr lang="en-GB" b="1" dirty="0">
                <a:latin typeface="Poppins" panose="00000500000000000000" pitchFamily="2" charset="0"/>
                <a:cs typeface="Poppins" panose="00000500000000000000" pitchFamily="2" charset="0"/>
              </a:rPr>
              <a:t>Review and assess your measures</a:t>
            </a:r>
            <a:r>
              <a:rPr lang="en-GB" dirty="0">
                <a:latin typeface="Poppins" panose="00000500000000000000" pitchFamily="2" charset="0"/>
                <a:cs typeface="Poppins" panose="00000500000000000000" pitchFamily="2" charset="0"/>
              </a:rPr>
              <a:t> </a:t>
            </a:r>
          </a:p>
          <a:p>
            <a:pPr>
              <a:lnSpc>
                <a:spcPct val="107000"/>
              </a:lnSpc>
              <a:spcAft>
                <a:spcPts val="800"/>
              </a:spcAft>
            </a:pPr>
            <a:r>
              <a:rPr lang="en-GB" dirty="0">
                <a:latin typeface="Poppins" panose="00000500000000000000" pitchFamily="2" charset="0"/>
                <a:cs typeface="Poppins" panose="00000500000000000000" pitchFamily="2" charset="0"/>
              </a:rPr>
              <a:t>Cyber attackers adapt and evolve, and your security needs to do likewise so testing the effectiveness of your security controls is important. You can review defensive measures against suitable frameworks such as </a:t>
            </a:r>
            <a:r>
              <a:rPr lang="en-GB" dirty="0">
                <a:latin typeface="Poppins" panose="00000500000000000000" pitchFamily="2" charset="0"/>
                <a:cs typeface="Poppins" panose="00000500000000000000" pitchFamily="2" charset="0"/>
                <a:hlinkClick r:id="rId3" tooltip="https://www.ncsc.gov.uk/collection/caf">
                  <a:extLst>
                    <a:ext uri="{A12FA001-AC4F-418D-AE19-62706E023703}">
                      <ahyp:hlinkClr xmlns:ahyp="http://schemas.microsoft.com/office/drawing/2018/hyperlinkcolor" val="tx"/>
                    </a:ext>
                  </a:extLst>
                </a:hlinkClick>
              </a:rPr>
              <a:t>Cyber Assessment Framework (CAF)</a:t>
            </a:r>
            <a:r>
              <a:rPr lang="en-GB" dirty="0">
                <a:latin typeface="Poppins" panose="00000500000000000000" pitchFamily="2" charset="0"/>
                <a:cs typeface="Poppins" panose="00000500000000000000" pitchFamily="2" charset="0"/>
              </a:rPr>
              <a:t>, or certification schemes such as </a:t>
            </a:r>
            <a:r>
              <a:rPr lang="en-GB" dirty="0">
                <a:latin typeface="Poppins" panose="00000500000000000000" pitchFamily="2" charset="0"/>
                <a:cs typeface="Poppins" panose="00000500000000000000" pitchFamily="2" charset="0"/>
                <a:hlinkClick r:id="rId4" tooltip="https://www.ncsc.gov.uk/cyberessentials/overview">
                  <a:extLst>
                    <a:ext uri="{A12FA001-AC4F-418D-AE19-62706E023703}">
                      <ahyp:hlinkClr xmlns:ahyp="http://schemas.microsoft.com/office/drawing/2018/hyperlinkcolor" val="tx"/>
                    </a:ext>
                  </a:extLst>
                </a:hlinkClick>
              </a:rPr>
              <a:t>Cyber Essentials</a:t>
            </a:r>
            <a:r>
              <a:rPr lang="en-GB" dirty="0">
                <a:latin typeface="Poppins" panose="00000500000000000000" pitchFamily="2" charset="0"/>
                <a:cs typeface="Poppins" panose="00000500000000000000" pitchFamily="2" charset="0"/>
              </a:rPr>
              <a:t>.</a:t>
            </a:r>
          </a:p>
          <a:p>
            <a:r>
              <a:rPr lang="en-GB" dirty="0">
                <a:latin typeface="Poppins" panose="00000500000000000000" pitchFamily="2" charset="0"/>
                <a:cs typeface="Poppins" panose="00000500000000000000" pitchFamily="2" charset="0"/>
              </a:rPr>
              <a:t>You should rehearse how your organisation responds to cyber attacks by using the </a:t>
            </a:r>
            <a:r>
              <a:rPr lang="en-GB" dirty="0">
                <a:latin typeface="Poppins" panose="00000500000000000000" pitchFamily="2" charset="0"/>
                <a:cs typeface="Poppins" panose="00000500000000000000" pitchFamily="2" charset="0"/>
                <a:hlinkClick r:id="rId5" tooltip="https://www.ncsc.gov.uk/information/exercise-in-a-box">
                  <a:extLst>
                    <a:ext uri="{A12FA001-AC4F-418D-AE19-62706E023703}">
                      <ahyp:hlinkClr xmlns:ahyp="http://schemas.microsoft.com/office/drawing/2018/hyperlinkcolor" val="tx"/>
                    </a:ext>
                  </a:extLst>
                </a:hlinkClick>
              </a:rPr>
              <a:t>NCSC’s Exercise in a box</a:t>
            </a:r>
            <a:r>
              <a:rPr lang="en-GB" dirty="0">
                <a:latin typeface="Poppins" panose="00000500000000000000" pitchFamily="2" charset="0"/>
                <a:cs typeface="Poppins" panose="00000500000000000000" pitchFamily="2" charset="0"/>
              </a:rPr>
              <a:t> tool, which provides a safe environment for your organisation to assess its resilience. In addition, it’s good to consider testing your organisation systems and security processes by emulating an attacker hacking into secure systems or data by ‘red teaming’. A ‘red team’ can be an externally contracted group of penetration testers or a team within your own organisation, tasked to hack your environment using real world techniques in order to test a wide variety of cyber attacks, breach scenarios or organisation specific risks before they occur.</a:t>
            </a:r>
          </a:p>
          <a:p>
            <a:pPr>
              <a:lnSpc>
                <a:spcPct val="107000"/>
              </a:lnSpc>
              <a:spcAft>
                <a:spcPts val="800"/>
              </a:spcAft>
            </a:pPr>
            <a:endParaRPr lang="en-GB" dirty="0">
              <a:latin typeface="Poppins" panose="00000500000000000000" pitchFamily="2" charset="0"/>
              <a:cs typeface="Poppins" panose="00000500000000000000" pitchFamily="2" charset="0"/>
            </a:endParaRPr>
          </a:p>
          <a:p>
            <a:pPr>
              <a:lnSpc>
                <a:spcPct val="107000"/>
              </a:lnSpc>
              <a:spcAft>
                <a:spcPts val="800"/>
              </a:spcAft>
            </a:pPr>
            <a:r>
              <a:rPr lang="en-GB" dirty="0">
                <a:latin typeface="Poppins" panose="00000500000000000000" pitchFamily="2" charset="0"/>
                <a:cs typeface="Poppins" panose="00000500000000000000" pitchFamily="2" charset="0"/>
              </a:rPr>
              <a:t> </a:t>
            </a:r>
          </a:p>
          <a:p>
            <a:endParaRPr lang="en-GB" dirty="0"/>
          </a:p>
        </p:txBody>
      </p:sp>
      <p:sp>
        <p:nvSpPr>
          <p:cNvPr id="4" name="Slide Number Placeholder 3"/>
          <p:cNvSpPr>
            <a:spLocks noGrp="1"/>
          </p:cNvSpPr>
          <p:nvPr>
            <p:ph type="sldNum" sz="quarter" idx="5"/>
          </p:nvPr>
        </p:nvSpPr>
        <p:spPr/>
        <p:txBody>
          <a:bodyPr/>
          <a:lstStyle/>
          <a:p>
            <a:fld id="{FFD14FE8-640A-48C3-BADC-53F0C3E7DC67}" type="slidenum">
              <a:rPr lang="en-GB" smtClean="0"/>
              <a:t>15</a:t>
            </a:fld>
            <a:endParaRPr lang="en-GB" dirty="0"/>
          </a:p>
        </p:txBody>
      </p:sp>
    </p:spTree>
    <p:extLst>
      <p:ext uri="{BB962C8B-B14F-4D97-AF65-F5344CB8AC3E}">
        <p14:creationId xmlns:p14="http://schemas.microsoft.com/office/powerpoint/2010/main" val="2032579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261938"/>
            <a:ext cx="5486400" cy="3086100"/>
          </a:xfrm>
        </p:spPr>
      </p:sp>
      <p:sp>
        <p:nvSpPr>
          <p:cNvPr id="3" name="Notes Placeholder 2"/>
          <p:cNvSpPr>
            <a:spLocks noGrp="1"/>
          </p:cNvSpPr>
          <p:nvPr>
            <p:ph type="body" idx="1"/>
          </p:nvPr>
        </p:nvSpPr>
        <p:spPr>
          <a:xfrm>
            <a:off x="762000" y="3456264"/>
            <a:ext cx="5410200" cy="5142452"/>
          </a:xfrm>
        </p:spPr>
        <p:txBody>
          <a:bodyPr/>
          <a:lstStyle/>
          <a:p>
            <a:pPr marL="28575" lvl="1" indent="0">
              <a:buNone/>
            </a:pPr>
            <a:r>
              <a:rPr lang="en-GB" b="1" dirty="0">
                <a:latin typeface="Poppins" panose="00000500000000000000" pitchFamily="2" charset="0"/>
                <a:cs typeface="Poppins" panose="00000500000000000000" pitchFamily="2" charset="0"/>
              </a:rPr>
              <a:t>Indicators of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1. Are effective security metrics shared with the 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These facilitate decision making and improve performance and accountability. They should be aligned to key business functions, and could include mean time to detect and recover from an incident. These metrics provide the board with the information needed to discuss the investments needed to bring about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2. Does the board understand the overarching purpose of the cyber security measures?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While there are a lot of technical details involved in assessing threats and risks (and the measures that protect against them) if the overarching approach to determining and reviewing measures can be easily explained and is understood by the board, that is a good sign that an effective approach is being taken.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3. Can new implementations of cyber security measures be traced to the risks they mitigate?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Ensuring that the focus of your cyber security measures is aligned with the risks you have identified and prioritised is a key indicator that decisions are being taken in light of the actual threats your organisation is facing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4. Are new implementations of cyber security measures being rolled out in close engagement with the workforce?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This may include piloting them, co-designing, or testing how well they work. Engagement with the workforce an is important sign that the measures are implemented in a way that is likely to deliver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5. Has your cyber security posture been reviewed in the past 12 months?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The nature and depth of that review may vary, but if an overall review has been conducted in the recent past, that is a good sign that you can continue to be confident that your measures have remained effective.</a:t>
            </a:r>
          </a:p>
        </p:txBody>
      </p:sp>
      <p:sp>
        <p:nvSpPr>
          <p:cNvPr id="4" name="Slide Number Placeholder 3"/>
          <p:cNvSpPr>
            <a:spLocks noGrp="1"/>
          </p:cNvSpPr>
          <p:nvPr>
            <p:ph type="sldNum" sz="quarter" idx="5"/>
          </p:nvPr>
        </p:nvSpPr>
        <p:spPr/>
        <p:txBody>
          <a:bodyPr/>
          <a:lstStyle/>
          <a:p>
            <a:fld id="{FFD14FE8-640A-48C3-BADC-53F0C3E7DC67}" type="slidenum">
              <a:rPr lang="en-GB" smtClean="0"/>
              <a:t>16</a:t>
            </a:fld>
            <a:endParaRPr lang="en-GB" dirty="0"/>
          </a:p>
        </p:txBody>
      </p:sp>
    </p:spTree>
    <p:extLst>
      <p:ext uri="{BB962C8B-B14F-4D97-AF65-F5344CB8AC3E}">
        <p14:creationId xmlns:p14="http://schemas.microsoft.com/office/powerpoint/2010/main" val="1626969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338138"/>
            <a:ext cx="5486400" cy="3086100"/>
          </a:xfrm>
        </p:spPr>
      </p:sp>
      <p:sp>
        <p:nvSpPr>
          <p:cNvPr id="3" name="Notes Placeholder 2"/>
          <p:cNvSpPr>
            <a:spLocks noGrp="1"/>
          </p:cNvSpPr>
          <p:nvPr>
            <p:ph type="body" idx="1"/>
          </p:nvPr>
        </p:nvSpPr>
        <p:spPr>
          <a:xfrm>
            <a:off x="685800" y="3540154"/>
            <a:ext cx="5486400" cy="4460846"/>
          </a:xfrm>
        </p:spPr>
        <p:txBody>
          <a:bodyPr/>
          <a:lstStyle/>
          <a:p>
            <a:pPr marL="457200" algn="l">
              <a:lnSpc>
                <a:spcPct val="107000"/>
              </a:lnSpc>
              <a:spcAft>
                <a:spcPts val="800"/>
              </a:spcAft>
            </a:pPr>
            <a:endParaRPr lang="en-GB" i="1" u="sng" dirty="0">
              <a:solidFill>
                <a:srgbClr val="000000"/>
              </a:solidFill>
              <a:effectLst/>
              <a:ea typeface="Calibri" panose="020F0502020204030204" pitchFamily="34" charset="0"/>
              <a:cs typeface="Calibri" panose="020F0502020204030204" pitchFamily="34" charset="0"/>
            </a:endParaRPr>
          </a:p>
          <a:p>
            <a:pPr marL="457200" algn="l">
              <a:lnSpc>
                <a:spcPct val="107000"/>
              </a:lnSpc>
              <a:spcAft>
                <a:spcPts val="800"/>
              </a:spcAft>
            </a:pPr>
            <a:endParaRPr lang="en-GB" i="1" u="sng" dirty="0">
              <a:solidFill>
                <a:srgbClr val="000000"/>
              </a:solidFill>
              <a:effectLs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i="1" u="sng" dirty="0">
                <a:solidFill>
                  <a:srgbClr val="000000"/>
                </a:solidFill>
                <a:effectLst/>
                <a:latin typeface="Poppins" panose="00000500000000000000" pitchFamily="2" charset="0"/>
                <a:ea typeface="Calibri" panose="020F0502020204030204" pitchFamily="34" charset="0"/>
                <a:cs typeface="Poppins" panose="00000500000000000000" pitchFamily="2" charset="0"/>
              </a:rPr>
              <a:t>For reference, the summary of this module is: </a:t>
            </a:r>
            <a:endParaRPr lang="en-GB"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endParaRPr lang="en-GB" b="0" i="0" dirty="0">
              <a:solidFill>
                <a:srgbClr val="172B4D"/>
              </a:solidFill>
              <a:effectLst/>
              <a:latin typeface="Poppins" panose="00000500000000000000" pitchFamily="2" charset="0"/>
              <a:cs typeface="Poppins" panose="00000500000000000000" pitchFamily="2" charset="0"/>
            </a:endParaRPr>
          </a:p>
          <a:p>
            <a:pPr>
              <a:lnSpc>
                <a:spcPct val="107000"/>
              </a:lnSpc>
              <a:spcAft>
                <a:spcPts val="800"/>
              </a:spcAft>
            </a:pPr>
            <a:r>
              <a:rPr lang="en-GB" b="0" i="0" dirty="0">
                <a:solidFill>
                  <a:srgbClr val="172B4D"/>
                </a:solidFill>
                <a:effectLst/>
                <a:latin typeface="Poppins" panose="00000500000000000000" pitchFamily="2" charset="0"/>
                <a:cs typeface="Poppins" panose="00000500000000000000" pitchFamily="2" charset="0"/>
              </a:rPr>
              <a:t>Many organisations rely upon suppliers to deliver products, systems, and services. Supply chains are often large and complex, and effectively securing the supply chain can be hard because vulnerabilities can be inherent, introduced or exploited at any point within it. Building a clear picture of your suppliers (and working with them to establish their sub-contractors) is essential if you are to gain assurance that threats from the supply chain are understood, and risks mitigated.</a:t>
            </a:r>
            <a:r>
              <a:rPr lang="en-GB" b="1" dirty="0">
                <a:solidFill>
                  <a:srgbClr val="000000"/>
                </a:solidFill>
                <a:effectLst/>
                <a:latin typeface="Poppins" panose="00000500000000000000" pitchFamily="2" charset="0"/>
                <a:ea typeface="Calibri" panose="020F0502020204030204" pitchFamily="34" charset="0"/>
                <a:cs typeface="Poppins" panose="00000500000000000000" pitchFamily="2" charset="0"/>
              </a:rPr>
              <a:t> </a:t>
            </a:r>
          </a:p>
          <a:p>
            <a:pPr>
              <a:lnSpc>
                <a:spcPct val="107000"/>
              </a:lnSpc>
              <a:spcAft>
                <a:spcPts val="800"/>
              </a:spcAft>
            </a:pPr>
            <a:r>
              <a:rPr lang="en-GB" i="1" u="sng" dirty="0">
                <a:effectLst/>
                <a:latin typeface="Poppins" panose="00000500000000000000" pitchFamily="2" charset="0"/>
                <a:ea typeface="Arial" panose="020B0604020202020204" pitchFamily="34" charset="0"/>
                <a:cs typeface="Poppins" panose="00000500000000000000" pitchFamily="2" charset="0"/>
              </a:rPr>
              <a:t>Longer summary to support bullet points:</a:t>
            </a:r>
            <a:endParaRPr lang="en-GB"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GB" b="1" dirty="0">
                <a:solidFill>
                  <a:srgbClr val="000000"/>
                </a:solidFill>
                <a:effectLst/>
                <a:latin typeface="Poppins" panose="00000500000000000000" pitchFamily="2" charset="0"/>
                <a:ea typeface="Calibri" panose="020F0502020204030204" pitchFamily="34" charset="0"/>
                <a:cs typeface="Poppins" panose="00000500000000000000" pitchFamily="2" charset="0"/>
              </a:rPr>
              <a:t>Cyber attacks on your suppliers </a:t>
            </a:r>
            <a:r>
              <a:rPr lang="en-GB" b="0" i="0" dirty="0">
                <a:solidFill>
                  <a:srgbClr val="172B4D"/>
                </a:solidFill>
                <a:effectLst/>
                <a:latin typeface="Poppins" panose="00000500000000000000" pitchFamily="2" charset="0"/>
                <a:cs typeface="Poppins" panose="00000500000000000000" pitchFamily="2" charset="0"/>
              </a:rPr>
              <a:t>Whilst you might be implementing cyber security effectively within your own organisation, you’re exposed to numerous risks if your suppliers have not done the same.</a:t>
            </a:r>
          </a:p>
          <a:p>
            <a:pPr algn="l"/>
            <a:r>
              <a:rPr lang="en-GB" b="0" i="0" dirty="0">
                <a:solidFill>
                  <a:srgbClr val="172B4D"/>
                </a:solidFill>
                <a:effectLst/>
                <a:latin typeface="Poppins" panose="00000500000000000000" pitchFamily="2" charset="0"/>
                <a:cs typeface="Poppins" panose="00000500000000000000" pitchFamily="2" charset="0"/>
              </a:rPr>
              <a:t>In recent years there’s been a </a:t>
            </a:r>
            <a:r>
              <a:rPr lang="en-GB" b="0" i="0" u="sng" strike="noStrike" dirty="0">
                <a:solidFill>
                  <a:schemeClr val="tx1"/>
                </a:solidFill>
                <a:effectLst/>
                <a:latin typeface="Poppins" panose="00000500000000000000" pitchFamily="2" charset="0"/>
                <a:cs typeface="Poppins" panose="00000500000000000000" pitchFamily="2" charset="0"/>
                <a:hlinkClick r:id="rId3" tooltip="https://www.ncsc.gov.uk/collection/supply-chain-security/supply-chain-attack-examples">
                  <a:extLst>
                    <a:ext uri="{A12FA001-AC4F-418D-AE19-62706E023703}">
                      <ahyp:hlinkClr xmlns:ahyp="http://schemas.microsoft.com/office/drawing/2018/hyperlinkcolor" val="tx"/>
                    </a:ext>
                  </a:extLst>
                </a:hlinkClick>
              </a:rPr>
              <a:t>significant increase in the number of cyber attacks resulting from vulnerabilities within the supply chain</a:t>
            </a:r>
            <a:r>
              <a:rPr lang="en-GB" b="0" i="0" u="sng" dirty="0">
                <a:solidFill>
                  <a:schemeClr val="tx1"/>
                </a:solidFill>
                <a:effectLst/>
                <a:latin typeface="Poppins" panose="00000500000000000000" pitchFamily="2" charset="0"/>
                <a:cs typeface="Poppins" panose="00000500000000000000" pitchFamily="2" charset="0"/>
              </a:rPr>
              <a:t>. </a:t>
            </a:r>
            <a:r>
              <a:rPr lang="en-GB" b="0" i="0" dirty="0">
                <a:solidFill>
                  <a:srgbClr val="172B4D"/>
                </a:solidFill>
                <a:effectLst/>
                <a:latin typeface="Poppins" panose="00000500000000000000" pitchFamily="2" charset="0"/>
                <a:cs typeface="Poppins" panose="00000500000000000000" pitchFamily="2" charset="0"/>
              </a:rPr>
              <a:t>These attacks can result in devastating, expensive and long-term ramifications for affected organisations, their supply chains and their customers.</a:t>
            </a:r>
            <a:r>
              <a:rPr lang="en-GB" dirty="0">
                <a:solidFill>
                  <a:srgbClr val="000000"/>
                </a:solidFill>
                <a:effectLst/>
                <a:latin typeface="Poppins" panose="00000500000000000000" pitchFamily="2" charset="0"/>
                <a:ea typeface="Calibri" panose="020F0502020204030204" pitchFamily="34" charset="0"/>
                <a:cs typeface="Poppins" panose="00000500000000000000" pitchFamily="2" charset="0"/>
              </a:rPr>
              <a:t> </a:t>
            </a:r>
          </a:p>
          <a:p>
            <a:pPr algn="l"/>
            <a:endParaRPr lang="en-GB"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GB" b="1" dirty="0">
                <a:solidFill>
                  <a:srgbClr val="000000"/>
                </a:solidFill>
                <a:effectLst/>
                <a:latin typeface="Poppins" panose="00000500000000000000" pitchFamily="2" charset="0"/>
                <a:ea typeface="Calibri" panose="020F0502020204030204" pitchFamily="34" charset="0"/>
                <a:cs typeface="Poppins" panose="00000500000000000000" pitchFamily="2" charset="0"/>
              </a:rPr>
              <a:t>Map your suppliers and partners to gain assurance of their cyber security </a:t>
            </a:r>
            <a:r>
              <a:rPr lang="en-GB" dirty="0">
                <a:solidFill>
                  <a:srgbClr val="000000"/>
                </a:solidFill>
                <a:effectLst/>
                <a:latin typeface="Poppins" panose="00000500000000000000" pitchFamily="2" charset="0"/>
                <a:ea typeface="Calibri" panose="020F0502020204030204" pitchFamily="34" charset="0"/>
                <a:cs typeface="Poppins" panose="00000500000000000000" pitchFamily="2" charset="0"/>
              </a:rPr>
              <a:t>Review your current supply chain arrangements to ensure you are setting out your security needs clearly and identifying the actions you need to take as a result. If your organisation is a supplier, ensure you meet the security requirements set for you by your customer as a minimum. </a:t>
            </a:r>
          </a:p>
          <a:p>
            <a:pPr>
              <a:lnSpc>
                <a:spcPct val="107000"/>
              </a:lnSpc>
              <a:spcAft>
                <a:spcPts val="800"/>
              </a:spcAft>
            </a:pPr>
            <a:endParaRPr lang="en-GB" dirty="0">
              <a:solidFill>
                <a:srgbClr val="000000"/>
              </a:solidFill>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GB" b="1" i="0" dirty="0">
                <a:solidFill>
                  <a:srgbClr val="172B4D"/>
                </a:solidFill>
                <a:effectLst/>
                <a:latin typeface="Poppins" panose="00000500000000000000" pitchFamily="2" charset="0"/>
                <a:cs typeface="Poppins" panose="00000500000000000000" pitchFamily="2" charset="0"/>
              </a:rPr>
              <a:t>Build cyber security into contracts and agreements </a:t>
            </a:r>
            <a:r>
              <a:rPr lang="en-GB" b="0" i="0" dirty="0">
                <a:solidFill>
                  <a:srgbClr val="172B4D"/>
                </a:solidFill>
                <a:effectLst/>
                <a:latin typeface="Poppins" panose="00000500000000000000" pitchFamily="2" charset="0"/>
                <a:cs typeface="Poppins" panose="00000500000000000000" pitchFamily="2" charset="0"/>
              </a:rPr>
              <a:t>Ensure compliance with minimum cyber security requirements is mandated in your supplier contracts and </a:t>
            </a:r>
            <a:r>
              <a:rPr lang="en-GB" b="0" i="0" u="none" strike="noStrike" dirty="0">
                <a:effectLst/>
                <a:latin typeface="Poppins" panose="00000500000000000000" pitchFamily="2" charset="0"/>
                <a:cs typeface="Poppins" panose="00000500000000000000" pitchFamily="2" charset="0"/>
                <a:hlinkClick r:id="rId4" tooltip="https://www.ncsc.gov.uk/collection/assess-supply-chain-cyber-security/stage-3-apply-the-approach-to-new-supplier-relationships/step-3-monitor-supplier-security-perfomance"/>
              </a:rPr>
              <a:t>ask for evidence that controls are in place</a:t>
            </a:r>
            <a:r>
              <a:rPr lang="en-GB" b="0" i="0" dirty="0">
                <a:solidFill>
                  <a:srgbClr val="172B4D"/>
                </a:solidFill>
                <a:effectLst/>
                <a:latin typeface="Poppins" panose="00000500000000000000" pitchFamily="2" charset="0"/>
                <a:cs typeface="Poppins" panose="00000500000000000000" pitchFamily="2" charset="0"/>
              </a:rPr>
              <a:t>. Ensure security practices are embedded throughout the contract lifecycle of new suppliers, from procurement and supplier selection through to contract closure. Your contracts should include details of what will happen in the event of an incident. If you depend upon a supplier for information about an incident, you may need to specify timelines and onward reporting responsibilities to ensure compliance with legal and regulatory requirements.</a:t>
            </a:r>
          </a:p>
          <a:p>
            <a:pPr>
              <a:lnSpc>
                <a:spcPct val="107000"/>
              </a:lnSpc>
              <a:spcAft>
                <a:spcPts val="800"/>
              </a:spcAft>
            </a:pPr>
            <a:r>
              <a:rPr lang="en-GB" b="1" dirty="0">
                <a:solidFill>
                  <a:srgbClr val="000000"/>
                </a:solidFill>
                <a:effectLst/>
                <a:latin typeface="Poppins" panose="00000500000000000000" pitchFamily="2" charset="0"/>
                <a:ea typeface="Calibri" panose="020F0502020204030204" pitchFamily="34" charset="0"/>
                <a:cs typeface="Poppins" panose="00000500000000000000" pitchFamily="2" charset="0"/>
              </a:rPr>
              <a:t> </a:t>
            </a:r>
          </a:p>
          <a:p>
            <a:pPr marL="0" marR="0" lvl="0" indent="0" algn="l" defTabSz="914400" rtl="0" eaLnBrk="1" fontAlgn="auto" latinLnBrk="0" hangingPunct="1">
              <a:lnSpc>
                <a:spcPct val="107000"/>
              </a:lnSpc>
              <a:spcBef>
                <a:spcPts val="0"/>
              </a:spcBef>
              <a:spcAft>
                <a:spcPts val="800"/>
              </a:spcAft>
              <a:buClrTx/>
              <a:buSzTx/>
              <a:buFontTx/>
              <a:buNone/>
              <a:tabLst/>
              <a:defRPr/>
            </a:pPr>
            <a:r>
              <a:rPr lang="en-GB" b="1" i="0" dirty="0">
                <a:solidFill>
                  <a:srgbClr val="172B4D"/>
                </a:solidFill>
                <a:effectLst/>
                <a:latin typeface="Poppins" panose="00000500000000000000" pitchFamily="2" charset="0"/>
                <a:cs typeface="Poppins" panose="00000500000000000000" pitchFamily="2" charset="0"/>
              </a:rPr>
              <a:t>Use threat intelligence </a:t>
            </a:r>
            <a:r>
              <a:rPr lang="en-GB" b="0" i="0" dirty="0">
                <a:solidFill>
                  <a:srgbClr val="172B4D"/>
                </a:solidFill>
                <a:effectLst/>
                <a:latin typeface="Poppins" panose="00000500000000000000" pitchFamily="2" charset="0"/>
                <a:cs typeface="Poppins" panose="00000500000000000000" pitchFamily="2" charset="0"/>
              </a:rPr>
              <a:t>Develop threat assessments, threat modelling and rehearsals of incident response with key suppliers and partners. Consider scenarios affecting multiple organisations and/or systems. Analyse how a breach or outage at one organisation could impact the operations of another. Joint exercises can have mutual benefits in building understanding of shared risks, as well as in sharing expertise. </a:t>
            </a:r>
            <a:endParaRPr lang="en-GB" b="1" i="0" dirty="0">
              <a:solidFill>
                <a:srgbClr val="172B4D"/>
              </a:solidFill>
              <a:effectLst/>
              <a:latin typeface="Poppins" panose="00000500000000000000" pitchFamily="2" charset="0"/>
              <a:cs typeface="Poppins" panose="00000500000000000000" pitchFamily="2" charset="0"/>
            </a:endParaRPr>
          </a:p>
          <a:p>
            <a:pPr>
              <a:lnSpc>
                <a:spcPct val="107000"/>
              </a:lnSpc>
              <a:spcAft>
                <a:spcPts val="800"/>
              </a:spcAft>
            </a:pPr>
            <a:endParaRPr lang="en-GB" dirty="0">
              <a:effectLst/>
              <a:latin typeface="Poppins" panose="00000500000000000000" pitchFamily="2" charset="0"/>
              <a:ea typeface="Calibri" panose="020F0502020204030204" pitchFamily="34" charset="0"/>
              <a:cs typeface="Poppins" panose="00000500000000000000" pitchFamily="2" charset="0"/>
            </a:endParaRPr>
          </a:p>
          <a:p>
            <a:endParaRPr lang="en-GB" dirty="0"/>
          </a:p>
        </p:txBody>
      </p:sp>
      <p:sp>
        <p:nvSpPr>
          <p:cNvPr id="4" name="Slide Number Placeholder 3"/>
          <p:cNvSpPr>
            <a:spLocks noGrp="1"/>
          </p:cNvSpPr>
          <p:nvPr>
            <p:ph type="sldNum" sz="quarter" idx="5"/>
          </p:nvPr>
        </p:nvSpPr>
        <p:spPr/>
        <p:txBody>
          <a:bodyPr/>
          <a:lstStyle/>
          <a:p>
            <a:fld id="{FFD14FE8-640A-48C3-BADC-53F0C3E7DC67}" type="slidenum">
              <a:rPr lang="en-GB" smtClean="0"/>
              <a:t>17</a:t>
            </a:fld>
            <a:endParaRPr lang="en-GB" dirty="0"/>
          </a:p>
        </p:txBody>
      </p:sp>
    </p:spTree>
    <p:extLst>
      <p:ext uri="{BB962C8B-B14F-4D97-AF65-F5344CB8AC3E}">
        <p14:creationId xmlns:p14="http://schemas.microsoft.com/office/powerpoint/2010/main" val="3892629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211138"/>
            <a:ext cx="5486400" cy="3086100"/>
          </a:xfrm>
        </p:spPr>
      </p:sp>
      <p:sp>
        <p:nvSpPr>
          <p:cNvPr id="3" name="Notes Placeholder 2"/>
          <p:cNvSpPr>
            <a:spLocks noGrp="1"/>
          </p:cNvSpPr>
          <p:nvPr>
            <p:ph type="body" idx="1"/>
          </p:nvPr>
        </p:nvSpPr>
        <p:spPr>
          <a:xfrm>
            <a:off x="536895" y="3422708"/>
            <a:ext cx="5635305" cy="5788404"/>
          </a:xfrm>
        </p:spPr>
        <p:txBody>
          <a:bodyPr/>
          <a:lstStyle/>
          <a:p>
            <a:pPr marL="28575" lvl="1" indent="0">
              <a:buNone/>
            </a:pPr>
            <a:r>
              <a:rPr lang="en-GB" sz="1200" b="1" u="sng" dirty="0">
                <a:solidFill>
                  <a:srgbClr val="0D2650"/>
                </a:solidFill>
                <a:latin typeface="Poppins" panose="00000500000000000000" pitchFamily="2" charset="0"/>
                <a:cs typeface="Poppins" panose="00000500000000000000" pitchFamily="2" charset="0"/>
              </a:rPr>
              <a:t>Indicators of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1. Is supplier performance being regularly measured against defined metrics, and is this visible to board members?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Success criteria should be defined, and metrics consistently reported to the board so you have visibility of the risk levels. This may include, % of suppliers/subcontractors who have been assessed, when they were last assessed, % compliant with required policy, as well as an overview of high severity issues uncovered.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2. Is your organisation developing threat assessments and incident response exercises in collaboration with suppliers and partners?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In assessing all key risks, a key question for the board to ask is ‘Have we considered cyber security risk in the decisions we make’? For example, a company that is bidding for a contract will have lots of risks associated with pricing, quality and competitors, but there is also a cyber risk (namely, it’s possible that commercially sensitive bid information is stolen by a competitor or an insider, and the information is then published on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3. Are high severity supply chain risks tracked and reported to the 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If the board has visibility of critical issues in supply chain security, this is a good sign that it is being prioritised.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4. Does the organisation have a defined process for onboarding and managing suppliers?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This should include appropriate due diligence steps when initially procuring the service, along with periodic reviews and re-validation that sufficient measures are in place. For efficiency purposes, the breadth and depth of these reviews may differ and should be proportionate to the criticality of the service and the value/sensitivity of the data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5. Are products/services provided by partners/suppliers documented?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There should be evidence that external data processing arrangements have been documented with steps in place to assure the security of data that has been shared (not just personal data). Critical dependencies on external services should be mapped ensuring the risk around external failure is within the board’s appetite (or that there are credible measures in place for redress if a supplier lets your organisation down). Refer to the NCSC’s guidance on How to assess and gain confidence in your supply chain cyber security.</a:t>
            </a:r>
          </a:p>
        </p:txBody>
      </p:sp>
      <p:sp>
        <p:nvSpPr>
          <p:cNvPr id="4" name="Slide Number Placeholder 3"/>
          <p:cNvSpPr>
            <a:spLocks noGrp="1"/>
          </p:cNvSpPr>
          <p:nvPr>
            <p:ph type="sldNum" sz="quarter" idx="5"/>
          </p:nvPr>
        </p:nvSpPr>
        <p:spPr/>
        <p:txBody>
          <a:bodyPr/>
          <a:lstStyle/>
          <a:p>
            <a:fld id="{FFD14FE8-640A-48C3-BADC-53F0C3E7DC67}" type="slidenum">
              <a:rPr lang="en-GB" smtClean="0"/>
              <a:t>18</a:t>
            </a:fld>
            <a:endParaRPr lang="en-GB" dirty="0"/>
          </a:p>
        </p:txBody>
      </p:sp>
    </p:spTree>
    <p:extLst>
      <p:ext uri="{BB962C8B-B14F-4D97-AF65-F5344CB8AC3E}">
        <p14:creationId xmlns:p14="http://schemas.microsoft.com/office/powerpoint/2010/main" val="876833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9125" y="177800"/>
            <a:ext cx="5486400" cy="3086100"/>
          </a:xfrm>
        </p:spPr>
      </p:sp>
      <p:sp>
        <p:nvSpPr>
          <p:cNvPr id="3" name="Notes Placeholder 2"/>
          <p:cNvSpPr>
            <a:spLocks noGrp="1"/>
          </p:cNvSpPr>
          <p:nvPr>
            <p:ph type="body" idx="1"/>
          </p:nvPr>
        </p:nvSpPr>
        <p:spPr>
          <a:xfrm>
            <a:off x="444616" y="3372375"/>
            <a:ext cx="5727583" cy="6191076"/>
          </a:xfrm>
        </p:spPr>
        <p:txBody>
          <a:bodyPr/>
          <a:lstStyle/>
          <a:p>
            <a:pPr>
              <a:lnSpc>
                <a:spcPct val="107000"/>
              </a:lnSpc>
              <a:spcAft>
                <a:spcPts val="800"/>
              </a:spcAft>
            </a:pPr>
            <a:r>
              <a:rPr lang="en-GB" b="1" dirty="0">
                <a:latin typeface="Poppins" panose="00000500000000000000" pitchFamily="2" charset="0"/>
                <a:cs typeface="Poppins" panose="00000500000000000000" pitchFamily="2" charset="0"/>
              </a:rPr>
              <a:t>For reference, the summary of this module is: </a:t>
            </a:r>
            <a:endParaRPr lang="en-GB" dirty="0">
              <a:latin typeface="Poppins" panose="00000500000000000000" pitchFamily="2" charset="0"/>
              <a:cs typeface="Poppins" panose="00000500000000000000" pitchFamily="2" charset="0"/>
            </a:endParaRPr>
          </a:p>
          <a:p>
            <a:pPr>
              <a:lnSpc>
                <a:spcPct val="107000"/>
              </a:lnSpc>
              <a:spcAft>
                <a:spcPts val="800"/>
              </a:spcAft>
            </a:pPr>
            <a:r>
              <a:rPr lang="en-GB" dirty="0">
                <a:latin typeface="Poppins" panose="00000500000000000000" pitchFamily="2" charset="0"/>
                <a:cs typeface="Poppins" panose="00000500000000000000" pitchFamily="2" charset="0"/>
              </a:rPr>
              <a:t>Cyber security incidents can have a huge impact on an organisation in terms of cost, productivity, reputation and loss of customers. Being prepared to detect and quickly respond to incidents will prevent the attacker from inflicting further damage, and can reduce the financial and operational impact. Having a well-prepared cyber incident response approach is essential for cyber resilience. </a:t>
            </a:r>
          </a:p>
          <a:p>
            <a:pPr>
              <a:lnSpc>
                <a:spcPct val="107000"/>
              </a:lnSpc>
              <a:spcAft>
                <a:spcPts val="800"/>
              </a:spcAft>
            </a:pPr>
            <a:endParaRPr lang="en-GB" dirty="0">
              <a:latin typeface="Poppins" panose="00000500000000000000" pitchFamily="2" charset="0"/>
              <a:cs typeface="Poppins" panose="00000500000000000000" pitchFamily="2" charset="0"/>
            </a:endParaRPr>
          </a:p>
          <a:p>
            <a:pPr>
              <a:lnSpc>
                <a:spcPct val="107000"/>
              </a:lnSpc>
              <a:spcAft>
                <a:spcPts val="800"/>
              </a:spcAft>
            </a:pPr>
            <a:r>
              <a:rPr lang="en-GB" b="1" dirty="0">
                <a:latin typeface="Poppins" panose="00000500000000000000" pitchFamily="2" charset="0"/>
                <a:cs typeface="Poppins" panose="00000500000000000000" pitchFamily="2" charset="0"/>
              </a:rPr>
              <a:t>Longer summary to support bullet points:</a:t>
            </a:r>
          </a:p>
          <a:p>
            <a:pPr>
              <a:lnSpc>
                <a:spcPct val="107000"/>
              </a:lnSpc>
              <a:spcAft>
                <a:spcPts val="800"/>
              </a:spcAft>
            </a:pPr>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Plan your response</a:t>
            </a:r>
            <a:endParaRPr lang="en-GB" dirty="0">
              <a:latin typeface="Poppins" panose="00000500000000000000" pitchFamily="2" charset="0"/>
              <a:cs typeface="Poppins" panose="00000500000000000000" pitchFamily="2" charset="0"/>
            </a:endParaRPr>
          </a:p>
          <a:p>
            <a:pPr algn="l"/>
            <a:r>
              <a:rPr lang="en-GB" dirty="0">
                <a:latin typeface="Poppins" panose="00000500000000000000" pitchFamily="2" charset="0"/>
                <a:cs typeface="Poppins" panose="00000500000000000000" pitchFamily="2" charset="0"/>
              </a:rPr>
              <a:t>Ensure your organisation has an </a:t>
            </a:r>
            <a:r>
              <a:rPr lang="en-GB" dirty="0">
                <a:latin typeface="Poppins" panose="00000500000000000000" pitchFamily="2" charset="0"/>
                <a:cs typeface="Poppins" panose="00000500000000000000" pitchFamily="2" charset="0"/>
                <a:hlinkClick r:id="rId3" tooltip="https://www.ncsc.gov.uk/collection/incident-management/cyber-incident-response-processes/developing-your-plan">
                  <a:extLst>
                    <a:ext uri="{A12FA001-AC4F-418D-AE19-62706E023703}">
                      <ahyp:hlinkClr xmlns:ahyp="http://schemas.microsoft.com/office/drawing/2018/hyperlinkcolor" val="tx"/>
                    </a:ext>
                  </a:extLst>
                </a:hlinkClick>
              </a:rPr>
              <a:t>incident response plan</a:t>
            </a:r>
            <a:r>
              <a:rPr lang="en-GB" dirty="0">
                <a:latin typeface="Poppins" panose="00000500000000000000" pitchFamily="2" charset="0"/>
                <a:cs typeface="Poppins" panose="00000500000000000000" pitchFamily="2" charset="0"/>
              </a:rPr>
              <a:t> in place as it will minimise the impact of incidents, helping normal operations to be resumed as quickly as possible. It should be regularly reviewed and maintained to ensure that it continues to be relevant as roles and structure of the organisation changes. The incident response plan must set out:</a:t>
            </a:r>
          </a:p>
          <a:p>
            <a:pPr lvl="1" algn="l">
              <a:buFont typeface="Arial" panose="020B0604020202020204" pitchFamily="34" charset="0"/>
              <a:buChar char="•"/>
            </a:pPr>
            <a:r>
              <a:rPr lang="en-GB" dirty="0">
                <a:latin typeface="Poppins" panose="00000500000000000000" pitchFamily="2" charset="0"/>
                <a:cs typeface="Poppins" panose="00000500000000000000" pitchFamily="2" charset="0"/>
              </a:rPr>
              <a:t>how the severity of an incident is determined</a:t>
            </a:r>
          </a:p>
          <a:p>
            <a:pPr lvl="1" algn="l">
              <a:buFont typeface="Arial" panose="020B0604020202020204" pitchFamily="34" charset="0"/>
              <a:buChar char="•"/>
            </a:pPr>
            <a:r>
              <a:rPr lang="en-GB" dirty="0">
                <a:latin typeface="Poppins" panose="00000500000000000000" pitchFamily="2" charset="0"/>
                <a:cs typeface="Poppins" panose="00000500000000000000" pitchFamily="2" charset="0"/>
              </a:rPr>
              <a:t>delegation of authority to make key decisions</a:t>
            </a:r>
          </a:p>
          <a:p>
            <a:pPr lvl="1" algn="l">
              <a:buFont typeface="Arial" panose="020B0604020202020204" pitchFamily="34" charset="0"/>
              <a:buChar char="•"/>
            </a:pPr>
            <a:r>
              <a:rPr lang="en-GB" dirty="0">
                <a:latin typeface="Poppins" panose="00000500000000000000" pitchFamily="2" charset="0"/>
                <a:cs typeface="Poppins" panose="00000500000000000000" pitchFamily="2" charset="0"/>
              </a:rPr>
              <a:t>responsibilities for contacting key individuals in the organisation (including board members), suppliers and regulators to share information about the incident.</a:t>
            </a:r>
          </a:p>
          <a:p>
            <a:pPr algn="l">
              <a:buFont typeface="Arial" panose="020B0604020202020204" pitchFamily="34" charset="0"/>
              <a:buChar char="•"/>
            </a:pPr>
            <a:endParaRPr lang="en-GB" dirty="0">
              <a:latin typeface="Poppins" panose="00000500000000000000" pitchFamily="2" charset="0"/>
              <a:cs typeface="Poppins" panose="00000500000000000000" pitchFamily="2" charset="0"/>
            </a:endParaRPr>
          </a:p>
          <a:p>
            <a:pPr>
              <a:lnSpc>
                <a:spcPct val="107000"/>
              </a:lnSpc>
              <a:spcAft>
                <a:spcPts val="800"/>
              </a:spcAft>
            </a:pPr>
            <a:r>
              <a:rPr lang="en-GB" b="1" dirty="0">
                <a:latin typeface="Poppins" panose="00000500000000000000" pitchFamily="2" charset="0"/>
                <a:cs typeface="Poppins" panose="00000500000000000000" pitchFamily="2" charset="0"/>
              </a:rPr>
              <a:t>Understand your role in incident management</a:t>
            </a:r>
            <a:r>
              <a:rPr lang="en-GB" dirty="0">
                <a:latin typeface="Poppins" panose="00000500000000000000" pitchFamily="2" charset="0"/>
                <a:cs typeface="Poppins" panose="00000500000000000000" pitchFamily="2" charset="0"/>
              </a:rPr>
              <a:t> </a:t>
            </a:r>
          </a:p>
          <a:p>
            <a:pPr>
              <a:lnSpc>
                <a:spcPct val="107000"/>
              </a:lnSpc>
              <a:spcAft>
                <a:spcPts val="800"/>
              </a:spcAft>
            </a:pPr>
            <a:r>
              <a:rPr lang="en-GB" dirty="0">
                <a:latin typeface="Poppins" panose="00000500000000000000" pitchFamily="2" charset="0"/>
                <a:cs typeface="Poppins" panose="00000500000000000000" pitchFamily="2" charset="0"/>
              </a:rPr>
              <a:t>During an incident, it’s imperative the board remains operationally focussed. Handling the incident effectively whilst in the media spotlight will help to reduce the impact on your reputation and loss of customers. The quality of decision making can be compromised in times of crisis, so it is vital that everyone has a clear understanding of their role and the organisational response in advance.  </a:t>
            </a:r>
          </a:p>
          <a:p>
            <a:pPr>
              <a:lnSpc>
                <a:spcPct val="107000"/>
              </a:lnSpc>
              <a:spcAft>
                <a:spcPts val="800"/>
              </a:spcAft>
            </a:pPr>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Practice your plan </a:t>
            </a:r>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Exercising your incident response procedures is as important as practicing fire drills. It is no good having a procedure if no-one remembers what it is, or you only discover that part of it doesn’t work when you're in the middle of a real situation. Board members involvement in these activities can really help (whether participating as an observer or a ‘player’ in the scenario) as a rehearsal for what would happen in a real event. Exercises can be run in a variety of ways, from 'tabletop' to more in-depth simulations, which are an excellent way of identifying areas of continuous improvement. The NCSC has produced ‘</a:t>
            </a:r>
            <a:r>
              <a:rPr lang="en-GB" dirty="0">
                <a:latin typeface="Poppins" panose="00000500000000000000" pitchFamily="2" charset="0"/>
                <a:cs typeface="Poppins" panose="00000500000000000000" pitchFamily="2" charset="0"/>
                <a:hlinkClick r:id="rId4" tooltip="https://www.ncsc.gov.uk/information/exercise-in-a-box">
                  <a:extLst>
                    <a:ext uri="{A12FA001-AC4F-418D-AE19-62706E023703}">
                      <ahyp:hlinkClr xmlns:ahyp="http://schemas.microsoft.com/office/drawing/2018/hyperlinkcolor" val="tx"/>
                    </a:ext>
                  </a:extLst>
                </a:hlinkClick>
              </a:rPr>
              <a:t>Exercise in a box,</a:t>
            </a:r>
            <a:r>
              <a:rPr lang="en-GB" dirty="0">
                <a:latin typeface="Poppins" panose="00000500000000000000" pitchFamily="2" charset="0"/>
                <a:cs typeface="Poppins" panose="00000500000000000000" pitchFamily="2" charset="0"/>
              </a:rPr>
              <a:t>’ a free service that provides you with a number of scenarios, based on common cyber threats. It may be beneficial to involve partners and service operators in the exercise. You should also consider what you would do in the event that a supplier is compromised.</a:t>
            </a:r>
          </a:p>
          <a:p>
            <a:endParaRPr lang="en-GB" dirty="0">
              <a:latin typeface="Poppins" panose="00000500000000000000" pitchFamily="2" charset="0"/>
              <a:cs typeface="Poppins" panose="00000500000000000000" pitchFamily="2" charset="0"/>
            </a:endParaRPr>
          </a:p>
          <a:p>
            <a:pPr algn="l"/>
            <a:r>
              <a:rPr lang="en-GB" b="1" dirty="0">
                <a:latin typeface="Poppins" panose="00000500000000000000" pitchFamily="2" charset="0"/>
                <a:cs typeface="Poppins" panose="00000500000000000000" pitchFamily="2" charset="0"/>
              </a:rPr>
              <a:t>Learn lessons</a:t>
            </a:r>
            <a:r>
              <a:rPr lang="en-GB" dirty="0">
                <a:latin typeface="Poppins" panose="00000500000000000000" pitchFamily="2" charset="0"/>
                <a:cs typeface="Poppins" panose="00000500000000000000" pitchFamily="2" charset="0"/>
              </a:rPr>
              <a:t> An incident can provide valuable insight into your cyber readiness. You should ensure your organisation has processes for conducting post-incident analysis. This generates insight that can help you reduce the likelihood of incidents occurring in the future and reduce their potential impact. For this to work you need to be able to be honest and objective about what has happened. Consider rewarding people for being open and contributing insights into what happened. Critically for the board, responsibility for incidents or data breaches sits with the organisation and not an individual.</a:t>
            </a:r>
            <a:r>
              <a:rPr lang="en-GB" dirty="0">
                <a:latin typeface="Poppins" panose="00000500000000000000" pitchFamily="2" charset="0"/>
                <a:cs typeface="Poppins" panose="00000500000000000000" pitchFamily="2" charset="0"/>
                <a:hlinkClick r:id="rId5" tooltip="https://ico.org.uk/for-organisations/guide-to-data-protection/guide-to-the-general-data-protection-regulation-gdpr/personal-data-breaches/">
                  <a:extLst>
                    <a:ext uri="{A12FA001-AC4F-418D-AE19-62706E023703}">
                      <ahyp:hlinkClr xmlns:ahyp="http://schemas.microsoft.com/office/drawing/2018/hyperlinkcolor" val="tx"/>
                    </a:ext>
                  </a:extLst>
                </a:hlinkClick>
              </a:rPr>
              <a:t> </a:t>
            </a:r>
            <a:r>
              <a:rPr lang="en-GB" dirty="0">
                <a:latin typeface="Poppins" panose="00000500000000000000" pitchFamily="2" charset="0"/>
                <a:cs typeface="Poppins" panose="00000500000000000000" pitchFamily="2" charset="0"/>
              </a:rPr>
              <a:t>Therefore the board is ultimately responsible for any cyber security incident as the governing body.</a:t>
            </a:r>
          </a:p>
          <a:p>
            <a:br>
              <a:rPr lang="en-GB" dirty="0">
                <a:latin typeface="Poppins" panose="00000500000000000000" pitchFamily="2" charset="0"/>
                <a:cs typeface="Poppins" panose="00000500000000000000" pitchFamily="2" charset="0"/>
              </a:rPr>
            </a:br>
            <a:endParaRPr lang="en-GB" dirty="0">
              <a:latin typeface="Poppins" panose="00000500000000000000" pitchFamily="2" charset="0"/>
              <a:cs typeface="Poppins" panose="00000500000000000000" pitchFamily="2" charset="0"/>
            </a:endParaRPr>
          </a:p>
          <a:p>
            <a:pPr>
              <a:lnSpc>
                <a:spcPct val="107000"/>
              </a:lnSpc>
              <a:spcAft>
                <a:spcPts val="800"/>
              </a:spcAft>
            </a:pPr>
            <a:endParaRPr lang="en-GB" dirty="0">
              <a:latin typeface="Poppins" panose="00000500000000000000" pitchFamily="2" charset="0"/>
              <a:cs typeface="Poppins" panose="00000500000000000000" pitchFamily="2" charset="0"/>
            </a:endParaRPr>
          </a:p>
          <a:p>
            <a:pPr>
              <a:lnSpc>
                <a:spcPct val="107000"/>
              </a:lnSpc>
              <a:spcAft>
                <a:spcPts val="800"/>
              </a:spcAft>
            </a:pPr>
            <a:r>
              <a:rPr lang="en-GB" dirty="0">
                <a:latin typeface="Poppins" panose="00000500000000000000" pitchFamily="2" charset="0"/>
                <a:cs typeface="Poppins" panose="00000500000000000000" pitchFamily="2" charset="0"/>
              </a:rPr>
              <a:t> </a:t>
            </a:r>
          </a:p>
          <a:p>
            <a:endParaRPr lang="en-GB" dirty="0"/>
          </a:p>
        </p:txBody>
      </p:sp>
      <p:sp>
        <p:nvSpPr>
          <p:cNvPr id="4" name="Slide Number Placeholder 3"/>
          <p:cNvSpPr>
            <a:spLocks noGrp="1"/>
          </p:cNvSpPr>
          <p:nvPr>
            <p:ph type="sldNum" sz="quarter" idx="5"/>
          </p:nvPr>
        </p:nvSpPr>
        <p:spPr/>
        <p:txBody>
          <a:bodyPr/>
          <a:lstStyle/>
          <a:p>
            <a:fld id="{FFD14FE8-640A-48C3-BADC-53F0C3E7DC67}" type="slidenum">
              <a:rPr lang="en-GB" smtClean="0"/>
              <a:t>19</a:t>
            </a:fld>
            <a:endParaRPr lang="en-GB" dirty="0"/>
          </a:p>
        </p:txBody>
      </p:sp>
    </p:spTree>
    <p:extLst>
      <p:ext uri="{BB962C8B-B14F-4D97-AF65-F5344CB8AC3E}">
        <p14:creationId xmlns:p14="http://schemas.microsoft.com/office/powerpoint/2010/main" val="46891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355600"/>
            <a:ext cx="5486400" cy="3086100"/>
          </a:xfrm>
        </p:spPr>
      </p:sp>
      <p:sp>
        <p:nvSpPr>
          <p:cNvPr id="3" name="Notes Placeholder 2"/>
          <p:cNvSpPr>
            <a:spLocks noGrp="1"/>
          </p:cNvSpPr>
          <p:nvPr>
            <p:ph type="body" idx="1"/>
          </p:nvPr>
        </p:nvSpPr>
        <p:spPr>
          <a:xfrm>
            <a:off x="838898" y="3607266"/>
            <a:ext cx="5333301" cy="4393734"/>
          </a:xfrm>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GB" b="0" i="1" dirty="0">
                <a:solidFill>
                  <a:srgbClr val="000000"/>
                </a:solidFill>
                <a:effectLst/>
                <a:latin typeface="Poppins" panose="00000500000000000000" pitchFamily="2" charset="0"/>
                <a:cs typeface="Poppins" panose="00000500000000000000" pitchFamily="2" charset="0"/>
              </a:rPr>
              <a:t>Scene setting that may be useful depending on the particular session being run: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b="0" i="0" dirty="0">
              <a:solidFill>
                <a:srgbClr val="000000"/>
              </a:solidFill>
              <a:effectLst/>
              <a:latin typeface="Poppins" panose="00000500000000000000" pitchFamily="2" charset="0"/>
              <a:cs typeface="Poppins" panose="00000500000000000000" pitchFamily="2"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b="0" i="0" dirty="0">
                <a:solidFill>
                  <a:srgbClr val="000000"/>
                </a:solidFill>
                <a:effectLst/>
                <a:latin typeface="Poppins" panose="00000500000000000000" pitchFamily="2" charset="0"/>
                <a:cs typeface="Poppins" panose="00000500000000000000" pitchFamily="2" charset="0"/>
              </a:rPr>
              <a:t>The board toolkit has been produced to help boards ‘</a:t>
            </a:r>
            <a:r>
              <a:rPr lang="en-GB" b="0" i="1" dirty="0">
                <a:solidFill>
                  <a:srgbClr val="000000"/>
                </a:solidFill>
                <a:effectLst/>
                <a:latin typeface="Poppins" panose="00000500000000000000" pitchFamily="2" charset="0"/>
                <a:cs typeface="Poppins" panose="00000500000000000000" pitchFamily="2" charset="0"/>
              </a:rPr>
              <a:t>get just a little bit technical’</a:t>
            </a:r>
            <a:r>
              <a:rPr lang="en-GB" b="0" i="0" dirty="0">
                <a:solidFill>
                  <a:srgbClr val="000000"/>
                </a:solidFill>
                <a:effectLst/>
                <a:latin typeface="Poppins" panose="00000500000000000000" pitchFamily="2" charset="0"/>
                <a:cs typeface="Poppins" panose="00000500000000000000" pitchFamily="2" charset="0"/>
              </a:rPr>
              <a:t> – technical enough to enable fluent conversations between board members and their key stakeholders across the business.  After the introduction to cyber security there are nine key modules as shown in this slide.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b="0" i="0" dirty="0">
              <a:solidFill>
                <a:srgbClr val="000000"/>
              </a:solidFill>
              <a:effectLst/>
              <a:latin typeface="Poppins" panose="00000500000000000000" pitchFamily="2" charset="0"/>
              <a:cs typeface="Poppins" panose="00000500000000000000" pitchFamily="2" charset="0"/>
            </a:endParaRPr>
          </a:p>
          <a:p>
            <a:pPr algn="l"/>
            <a:r>
              <a:rPr lang="en-GB" dirty="0">
                <a:solidFill>
                  <a:srgbClr val="000000"/>
                </a:solidFill>
                <a:latin typeface="Poppins" panose="00000500000000000000" pitchFamily="2" charset="0"/>
                <a:cs typeface="Poppins" panose="00000500000000000000" pitchFamily="2" charset="0"/>
              </a:rPr>
              <a:t>In each of the modules we’ve included:</a:t>
            </a:r>
          </a:p>
          <a:p>
            <a:pPr marL="171450" indent="-171450" algn="l">
              <a:buFont typeface="Arial" panose="020B0604020202020204" pitchFamily="34" charset="0"/>
              <a:buChar char="•"/>
            </a:pPr>
            <a:endParaRPr lang="en-GB" dirty="0">
              <a:solidFill>
                <a:srgbClr val="000000"/>
              </a:solidFill>
              <a:latin typeface="Poppins" panose="00000500000000000000" pitchFamily="2" charset="0"/>
              <a:cs typeface="Poppins" panose="00000500000000000000" pitchFamily="2" charset="0"/>
            </a:endParaRPr>
          </a:p>
          <a:p>
            <a:pPr marL="628650" lvl="1" indent="-171450">
              <a:buFont typeface="Arial" panose="020B0604020202020204" pitchFamily="34" charset="0"/>
              <a:buChar char="•"/>
            </a:pPr>
            <a:r>
              <a:rPr lang="en-GB" dirty="0">
                <a:solidFill>
                  <a:srgbClr val="000000"/>
                </a:solidFill>
                <a:latin typeface="Poppins" panose="00000500000000000000" pitchFamily="2" charset="0"/>
                <a:cs typeface="Poppins" panose="00000500000000000000" pitchFamily="2" charset="0"/>
              </a:rPr>
              <a:t>a </a:t>
            </a:r>
            <a:r>
              <a:rPr lang="en-GB" b="1" dirty="0">
                <a:solidFill>
                  <a:srgbClr val="000000"/>
                </a:solidFill>
                <a:latin typeface="Poppins" panose="00000500000000000000" pitchFamily="2" charset="0"/>
                <a:cs typeface="Poppins" panose="00000500000000000000" pitchFamily="2" charset="0"/>
              </a:rPr>
              <a:t>summary</a:t>
            </a:r>
            <a:r>
              <a:rPr lang="en-GB" dirty="0">
                <a:solidFill>
                  <a:srgbClr val="000000"/>
                </a:solidFill>
                <a:latin typeface="Poppins" panose="00000500000000000000" pitchFamily="2" charset="0"/>
                <a:cs typeface="Poppins" panose="00000500000000000000" pitchFamily="2" charset="0"/>
              </a:rPr>
              <a:t> of the theme that explains what it is, and why it’s important</a:t>
            </a:r>
          </a:p>
          <a:p>
            <a:pPr marL="628650" lvl="1" indent="-171450">
              <a:buFont typeface="Arial" panose="020B0604020202020204" pitchFamily="34" charset="0"/>
              <a:buChar char="•"/>
            </a:pPr>
            <a:endParaRPr lang="en-GB" dirty="0">
              <a:solidFill>
                <a:srgbClr val="000000"/>
              </a:solidFill>
              <a:latin typeface="Poppins" panose="00000500000000000000" pitchFamily="2" charset="0"/>
              <a:cs typeface="Poppins" panose="00000500000000000000" pitchFamily="2" charset="0"/>
            </a:endParaRPr>
          </a:p>
          <a:p>
            <a:pPr marL="628650" lvl="1" indent="-171450">
              <a:buFont typeface="Arial" panose="020B0604020202020204" pitchFamily="34" charset="0"/>
              <a:buChar char="•"/>
            </a:pPr>
            <a:r>
              <a:rPr lang="en-GB" b="1" dirty="0">
                <a:solidFill>
                  <a:srgbClr val="000000"/>
                </a:solidFill>
                <a:latin typeface="Poppins" panose="00000500000000000000" pitchFamily="2" charset="0"/>
                <a:cs typeface="Poppins" panose="00000500000000000000" pitchFamily="2" charset="0"/>
              </a:rPr>
              <a:t>Essential activities </a:t>
            </a:r>
            <a:r>
              <a:rPr lang="en-GB" dirty="0">
                <a:solidFill>
                  <a:srgbClr val="000000"/>
                </a:solidFill>
                <a:latin typeface="Poppins" panose="00000500000000000000" pitchFamily="2" charset="0"/>
                <a:cs typeface="Poppins" panose="00000500000000000000" pitchFamily="2" charset="0"/>
              </a:rPr>
              <a:t>that should take place (effectively, the good practices    that boards should expect to see in your organisation)</a:t>
            </a:r>
          </a:p>
          <a:p>
            <a:pPr marL="628650" lvl="1" indent="-171450">
              <a:buFont typeface="Arial" panose="020B0604020202020204" pitchFamily="34" charset="0"/>
              <a:buChar char="•"/>
            </a:pPr>
            <a:endParaRPr lang="en-GB" dirty="0">
              <a:solidFill>
                <a:srgbClr val="000000"/>
              </a:solidFill>
              <a:latin typeface="Poppins" panose="00000500000000000000" pitchFamily="2" charset="0"/>
              <a:cs typeface="Poppins" panose="00000500000000000000" pitchFamily="2" charset="0"/>
            </a:endParaRPr>
          </a:p>
          <a:p>
            <a:pPr marL="628650" lvl="1" indent="-171450">
              <a:buFont typeface="Arial" panose="020B0604020202020204" pitchFamily="34" charset="0"/>
              <a:buChar char="•"/>
            </a:pPr>
            <a:r>
              <a:rPr lang="en-GB" b="1" dirty="0">
                <a:solidFill>
                  <a:srgbClr val="000000"/>
                </a:solidFill>
                <a:latin typeface="Poppins" panose="00000500000000000000" pitchFamily="2" charset="0"/>
                <a:cs typeface="Poppins" panose="00000500000000000000" pitchFamily="2" charset="0"/>
              </a:rPr>
              <a:t>Indicators of success</a:t>
            </a:r>
            <a:r>
              <a:rPr lang="en-GB" dirty="0">
                <a:solidFill>
                  <a:srgbClr val="000000"/>
                </a:solidFill>
                <a:latin typeface="Poppins" panose="00000500000000000000" pitchFamily="2" charset="0"/>
                <a:cs typeface="Poppins" panose="00000500000000000000" pitchFamily="2" charset="0"/>
              </a:rPr>
              <a:t>: a series of questions (with possible answers) that boards can use to help evaluate your organisations performance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1800" b="0" i="0" dirty="0">
              <a:solidFill>
                <a:srgbClr val="000000"/>
              </a:solidFill>
              <a:effectLst/>
              <a:latin typeface="Poppins" panose="00000500000000000000" pitchFamily="2" charset="0"/>
              <a:cs typeface="Poppins" panose="00000500000000000000" pitchFamily="2"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0" i="0" dirty="0">
                <a:solidFill>
                  <a:srgbClr val="000000"/>
                </a:solidFill>
                <a:effectLst/>
                <a:latin typeface="Poppins" panose="00000500000000000000" pitchFamily="2" charset="0"/>
                <a:cs typeface="Poppins" panose="00000500000000000000" pitchFamily="2" charset="0"/>
              </a:rPr>
              <a:t>As the toolkit as modular, you can look at it in any order, prioritising the areas that are most pressing.  </a:t>
            </a: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0" i="0" dirty="0">
                <a:solidFill>
                  <a:srgbClr val="000000"/>
                </a:solidFill>
                <a:effectLst/>
                <a:latin typeface="Poppins" panose="00000500000000000000" pitchFamily="2" charset="0"/>
                <a:cs typeface="Poppins" panose="00000500000000000000" pitchFamily="2" charset="0"/>
              </a:rPr>
              <a:t>Today we’ll be looking at …..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921440-3F76-4522-97F6-7D9CEA1AF78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392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6263" y="522288"/>
            <a:ext cx="5486400" cy="3086100"/>
          </a:xfrm>
        </p:spPr>
      </p:sp>
      <p:sp>
        <p:nvSpPr>
          <p:cNvPr id="3" name="Notes Placeholder 2"/>
          <p:cNvSpPr>
            <a:spLocks noGrp="1"/>
          </p:cNvSpPr>
          <p:nvPr>
            <p:ph type="body" idx="1"/>
          </p:nvPr>
        </p:nvSpPr>
        <p:spPr>
          <a:xfrm>
            <a:off x="576263" y="3741490"/>
            <a:ext cx="5595937" cy="4259510"/>
          </a:xfrm>
        </p:spPr>
        <p:txBody>
          <a:bodyPr/>
          <a:lstStyle/>
          <a:p>
            <a:pPr marL="28575" lvl="1" indent="0">
              <a:buNone/>
            </a:pPr>
            <a:r>
              <a:rPr lang="en-GB" b="1" dirty="0">
                <a:latin typeface="Poppins" panose="00000500000000000000" pitchFamily="2" charset="0"/>
                <a:cs typeface="Poppins" panose="00000500000000000000" pitchFamily="2" charset="0"/>
              </a:rPr>
              <a:t>Indicators of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1. Does your organisation have an incident response plan in place, and do you regularly exercise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Board members should expect direct sight of the plan. Exercises identify improvements and are a far better way to ensure people know what they are expected to do, rather than reading documents. The board should expect to see reporting on the exercise conducted and lessons learned. If an exercise has recently taken place against the cyber risk scenarios defined in the risk register, this suggests that the key processes will be fresh in the minds of both the board and the workforce, and you are prepared for incident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2. Does every board member understand what’s required during an incident?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Do you have the understanding required to make decisions potentially out of hours, and under time pressures? Do you need training to support your specific role in an incident, such as understanding relevant regulation, or dealing with the media? If not a specific board member, is there a communications plan in place, with individuals assigned to deliver the corporate message, which has been approved in advance?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3. If a significant cyber incident has occurred in the recent past, can the person responsible for cyber security report what improvements have been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It’s important to learn lessons from incidents as well as from ‘near-misses’. These will give you valuable insight into the threat you’re facing, the effectiveness of your defence, and potential issues with your policies or culture. A good organisation will use this insight to respond better to future incidents, and not seek to apportion blame. The Board may decide it doesn’t need to know the details of every incident, just the most significant lessons learned from the incidents experienced.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4. Are cyber incidents considered in the design of your Disaster Recovery (DR) and Business Continuity Plans (BCP)?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Plans are integral to effective response. An incident response plan covers the immediate response to a cyber attack: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Poppins" panose="00000500000000000000" pitchFamily="2" charset="0"/>
                <a:cs typeface="Poppins" panose="00000500000000000000" pitchFamily="2" charset="0"/>
              </a:rPr>
              <a:t>	a BCP addresses how your organisation will continue to operate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Poppins" panose="00000500000000000000" pitchFamily="2" charset="0"/>
                <a:cs typeface="Poppins" panose="00000500000000000000" pitchFamily="2" charset="0"/>
              </a:rPr>
              <a:t>	a DR plan details how your organisation will get systems up and running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A ransomware attack could compromise the availability of assets in a similar way to a fire, a flood, or theft, and recovery in all these cases will depend on some combination of contingency plans, alternative sites, and backup systems. If there is mention in the plans it is a good sign your organisation is prepared. For example, if the payroll system goes down, how do you make sure that employees can pay their bills at the end of the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5. As an organisation, do we know where we can go for help in an incident?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Poppins" panose="00000500000000000000" pitchFamily="2" charset="0"/>
                <a:cs typeface="Poppins" panose="00000500000000000000" pitchFamily="2" charset="0"/>
              </a:rPr>
              <a:t>This might include: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Poppins" panose="00000500000000000000" pitchFamily="2" charset="0"/>
                <a:cs typeface="Poppins" panose="00000500000000000000" pitchFamily="2" charset="0"/>
              </a:rPr>
              <a:t>	incident response providers (you might want to consider NCSC Certified Incident Response companies)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Poppins" panose="00000500000000000000" pitchFamily="2" charset="0"/>
                <a:cs typeface="Poppins" panose="00000500000000000000" pitchFamily="2" charset="0"/>
              </a:rPr>
              <a:t>	NCSC Incident Management team, or if you believe you have been the victim of online fraud, via Action Fraud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Poppins" panose="00000500000000000000" pitchFamily="2" charset="0"/>
                <a:cs typeface="Poppins" panose="00000500000000000000" pitchFamily="2" charset="0"/>
              </a:rPr>
              <a:t>	intelligence sharing groups, for details of other companies experiencing the same incident (consider joining CISP)</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Poppins" panose="00000500000000000000" pitchFamily="2" charset="0"/>
                <a:cs typeface="Poppins" panose="00000500000000000000" pitchFamily="2" charset="0"/>
              </a:rPr>
              <a:t>	your cyber insurance provider</a:t>
            </a:r>
          </a:p>
        </p:txBody>
      </p:sp>
      <p:sp>
        <p:nvSpPr>
          <p:cNvPr id="4" name="Slide Number Placeholder 3"/>
          <p:cNvSpPr>
            <a:spLocks noGrp="1"/>
          </p:cNvSpPr>
          <p:nvPr>
            <p:ph type="sldNum" sz="quarter" idx="5"/>
          </p:nvPr>
        </p:nvSpPr>
        <p:spPr/>
        <p:txBody>
          <a:bodyPr/>
          <a:lstStyle/>
          <a:p>
            <a:fld id="{FFD14FE8-640A-48C3-BADC-53F0C3E7DC67}" type="slidenum">
              <a:rPr lang="en-GB" smtClean="0"/>
              <a:t>20</a:t>
            </a:fld>
            <a:endParaRPr lang="en-GB" dirty="0"/>
          </a:p>
        </p:txBody>
      </p:sp>
    </p:spTree>
    <p:extLst>
      <p:ext uri="{BB962C8B-B14F-4D97-AF65-F5344CB8AC3E}">
        <p14:creationId xmlns:p14="http://schemas.microsoft.com/office/powerpoint/2010/main" val="239350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0588" y="92075"/>
            <a:ext cx="5076825" cy="2855913"/>
          </a:xfrm>
        </p:spPr>
      </p:sp>
      <p:sp>
        <p:nvSpPr>
          <p:cNvPr id="3" name="Notes Placeholder 2"/>
          <p:cNvSpPr>
            <a:spLocks noGrp="1"/>
          </p:cNvSpPr>
          <p:nvPr>
            <p:ph type="body" idx="1"/>
          </p:nvPr>
        </p:nvSpPr>
        <p:spPr>
          <a:xfrm>
            <a:off x="570451" y="2947988"/>
            <a:ext cx="5601749" cy="6103733"/>
          </a:xfrm>
        </p:spPr>
        <p:txBody>
          <a:bodyPr/>
          <a:lstStyle/>
          <a:p>
            <a:pPr algn="l" rtl="0" fontAlgn="base"/>
            <a:r>
              <a:rPr lang="en-GB" b="1" i="0" dirty="0">
                <a:solidFill>
                  <a:srgbClr val="000000"/>
                </a:solidFill>
                <a:effectLst/>
                <a:latin typeface="Poppins" panose="00000500000000000000" pitchFamily="2" charset="0"/>
                <a:cs typeface="Poppins" panose="00000500000000000000" pitchFamily="2" charset="0"/>
              </a:rPr>
              <a:t>What is the Cyber Security Toolkit for Boards?</a:t>
            </a:r>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b="0" i="0" dirty="0">
                <a:effectLst/>
                <a:latin typeface="Poppins" panose="00000500000000000000" pitchFamily="2" charset="0"/>
                <a:cs typeface="Poppins" panose="00000500000000000000" pitchFamily="2" charset="0"/>
              </a:rPr>
              <a:t>The Board Toolkit helps boards to ensure that cyber resilience and risk management are embedded throughout an organisation, including its people, systems, processes and technologies. It helps boards understand why cyber security is a board-level responsibility and provides the starting point for crucial </a:t>
            </a:r>
            <a:r>
              <a:rPr lang="en-GB" b="0" i="0" dirty="0">
                <a:solidFill>
                  <a:srgbClr val="000000"/>
                </a:solidFill>
                <a:effectLst/>
                <a:latin typeface="Poppins" panose="00000500000000000000" pitchFamily="2" charset="0"/>
                <a:cs typeface="Poppins" panose="00000500000000000000" pitchFamily="2" charset="0"/>
              </a:rPr>
              <a:t>conversations between board members and their key stakeholders across the business. </a:t>
            </a:r>
          </a:p>
          <a:p>
            <a:pPr algn="l" rtl="0" fontAlgn="base"/>
            <a:r>
              <a:rPr lang="en-GB" b="1" i="0" dirty="0">
                <a:solidFill>
                  <a:srgbClr val="000000"/>
                </a:solidFill>
                <a:effectLst/>
                <a:latin typeface="Poppins" panose="00000500000000000000" pitchFamily="2" charset="0"/>
                <a:cs typeface="Poppins" panose="00000500000000000000" pitchFamily="2" charset="0"/>
              </a:rPr>
              <a:t>Why did the NCSC produce the toolkit?</a:t>
            </a:r>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b="0" i="0" dirty="0">
                <a:solidFill>
                  <a:srgbClr val="000000"/>
                </a:solidFill>
                <a:effectLst/>
                <a:latin typeface="Poppins" panose="00000500000000000000" pitchFamily="2" charset="0"/>
                <a:cs typeface="Poppins" panose="00000500000000000000" pitchFamily="2" charset="0"/>
              </a:rPr>
              <a:t>Research showed that major companies understood the importance of cyber security but often didn't know where to start, or what aspects of the topic they needed to prioritise. They wanted something tailored to their needs and produced by a technical authority.  </a:t>
            </a:r>
          </a:p>
          <a:p>
            <a:pPr algn="l" rtl="0" fontAlgn="base"/>
            <a:r>
              <a:rPr lang="en-GB" b="1" i="0" dirty="0">
                <a:solidFill>
                  <a:srgbClr val="000000"/>
                </a:solidFill>
                <a:effectLst/>
                <a:latin typeface="Poppins" panose="00000500000000000000" pitchFamily="2" charset="0"/>
                <a:cs typeface="Poppins" panose="00000500000000000000" pitchFamily="2" charset="0"/>
              </a:rPr>
              <a:t>Who is the Board Toolkit for?</a:t>
            </a:r>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b="0" i="0" dirty="0">
                <a:effectLst/>
                <a:latin typeface="Poppins" panose="00000500000000000000" pitchFamily="2" charset="0"/>
                <a:cs typeface="Poppins" panose="00000500000000000000" pitchFamily="2" charset="0"/>
              </a:rPr>
              <a:t>The toolkit is aimed at board members in medium to large organisations in any sector. Additionally, committees reporting to the board and security practitioners may find the </a:t>
            </a:r>
            <a:r>
              <a:rPr lang="en-GB" i="0" dirty="0">
                <a:effectLst/>
                <a:latin typeface="Poppins" panose="00000500000000000000" pitchFamily="2" charset="0"/>
                <a:cs typeface="Poppins" panose="00000500000000000000" pitchFamily="2" charset="0"/>
              </a:rPr>
              <a:t>Essential activities section </a:t>
            </a:r>
            <a:r>
              <a:rPr lang="en-GB" b="0" i="0" dirty="0">
                <a:effectLst/>
                <a:latin typeface="Poppins" panose="00000500000000000000" pitchFamily="2" charset="0"/>
                <a:cs typeface="Poppins" panose="00000500000000000000" pitchFamily="2" charset="0"/>
              </a:rPr>
              <a:t>useful in ensuring the organisation is adopting best practices. The included questions will help frame discussions with the board and key stakeholders</a:t>
            </a:r>
          </a:p>
          <a:p>
            <a:pPr algn="l" rtl="0" fontAlgn="base"/>
            <a:r>
              <a:rPr lang="en-GB" b="1" i="0" dirty="0">
                <a:solidFill>
                  <a:srgbClr val="000000"/>
                </a:solidFill>
                <a:effectLst/>
                <a:latin typeface="Poppins" panose="00000500000000000000" pitchFamily="2" charset="0"/>
                <a:cs typeface="Poppins" panose="00000500000000000000" pitchFamily="2" charset="0"/>
              </a:rPr>
              <a:t>Is the toolkit of use to technical staff?</a:t>
            </a:r>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b="0" i="0" dirty="0">
                <a:solidFill>
                  <a:srgbClr val="000000"/>
                </a:solidFill>
                <a:effectLst/>
                <a:latin typeface="Poppins" panose="00000500000000000000" pitchFamily="2" charset="0"/>
                <a:cs typeface="Poppins" panose="00000500000000000000" pitchFamily="2" charset="0"/>
              </a:rPr>
              <a:t>Absolutely. It provides a useful framework for distilling key information about cyber risk and mitigations. This framework can be used to help technical staff consider how they communicate and what they report to their less technical colleagues, including board members.   </a:t>
            </a:r>
          </a:p>
          <a:p>
            <a:pPr algn="l" rtl="0" fontAlgn="base"/>
            <a:r>
              <a:rPr lang="en-GB" b="1" i="0" dirty="0">
                <a:solidFill>
                  <a:srgbClr val="000000"/>
                </a:solidFill>
                <a:effectLst/>
                <a:latin typeface="Poppins" panose="00000500000000000000" pitchFamily="2" charset="0"/>
                <a:cs typeface="Poppins" panose="00000500000000000000" pitchFamily="2" charset="0"/>
              </a:rPr>
              <a:t>How is the toolkit structured?</a:t>
            </a:r>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b="0" i="0" dirty="0">
                <a:effectLst/>
                <a:latin typeface="Poppins" panose="00000500000000000000" pitchFamily="2" charset="0"/>
                <a:cs typeface="Poppins" panose="00000500000000000000" pitchFamily="2" charset="0"/>
              </a:rPr>
              <a:t>The toolkit has 9 modules that can be divided into </a:t>
            </a:r>
            <a:r>
              <a:rPr lang="en-GB" b="1" i="0" dirty="0">
                <a:effectLst/>
                <a:latin typeface="Poppins" panose="00000500000000000000" pitchFamily="2" charset="0"/>
                <a:cs typeface="Poppins" panose="00000500000000000000" pitchFamily="2" charset="0"/>
              </a:rPr>
              <a:t>3</a:t>
            </a:r>
            <a:r>
              <a:rPr lang="en-GB" b="0" i="0" dirty="0">
                <a:effectLst/>
                <a:latin typeface="Poppins" panose="00000500000000000000" pitchFamily="2" charset="0"/>
                <a:cs typeface="Poppins" panose="00000500000000000000" pitchFamily="2" charset="0"/>
              </a:rPr>
              <a:t> main sections, and we’ve organised the toolkit to address key cyber security themes in each one, </a:t>
            </a:r>
            <a:r>
              <a:rPr lang="en-GB" b="1" i="0" dirty="0">
                <a:effectLst/>
                <a:latin typeface="Poppins" panose="00000500000000000000" pitchFamily="2" charset="0"/>
                <a:cs typeface="Poppins" panose="00000500000000000000" pitchFamily="2" charset="0"/>
              </a:rPr>
              <a:t>creating the right environment</a:t>
            </a:r>
            <a:r>
              <a:rPr lang="en-GB" dirty="0">
                <a:latin typeface="Poppins" panose="00000500000000000000" pitchFamily="2" charset="0"/>
                <a:cs typeface="Poppins" panose="00000500000000000000" pitchFamily="2" charset="0"/>
              </a:rPr>
              <a:t>,  </a:t>
            </a:r>
            <a:r>
              <a:rPr lang="en-GB" b="1" dirty="0">
                <a:latin typeface="Poppins" panose="00000500000000000000" pitchFamily="2" charset="0"/>
                <a:cs typeface="Poppins" panose="00000500000000000000" pitchFamily="2" charset="0"/>
              </a:rPr>
              <a:t>getting the right information </a:t>
            </a:r>
            <a:r>
              <a:rPr lang="en-GB" dirty="0">
                <a:latin typeface="Poppins" panose="00000500000000000000" pitchFamily="2" charset="0"/>
                <a:cs typeface="Poppins" panose="00000500000000000000" pitchFamily="2" charset="0"/>
              </a:rPr>
              <a:t>and </a:t>
            </a:r>
            <a:r>
              <a:rPr lang="en-GB" b="1" dirty="0">
                <a:latin typeface="Poppins" panose="00000500000000000000" pitchFamily="2" charset="0"/>
                <a:cs typeface="Poppins" panose="00000500000000000000" pitchFamily="2" charset="0"/>
              </a:rPr>
              <a:t>taking the steps to manage those risks</a:t>
            </a:r>
            <a:r>
              <a:rPr lang="en-GB" dirty="0">
                <a:latin typeface="Poppins" panose="00000500000000000000" pitchFamily="2" charset="0"/>
                <a:cs typeface="Poppins" panose="00000500000000000000" pitchFamily="2" charset="0"/>
              </a:rPr>
              <a:t>. </a:t>
            </a:r>
            <a:r>
              <a:rPr lang="en-GB" b="0" i="0" dirty="0">
                <a:effectLst/>
                <a:latin typeface="Poppins" panose="00000500000000000000" pitchFamily="2" charset="0"/>
                <a:cs typeface="Poppins" panose="00000500000000000000" pitchFamily="2" charset="0"/>
              </a:rPr>
              <a:t> It doesn’t need to be read from start to finish; in fact it is best thought of as</a:t>
            </a:r>
            <a:r>
              <a:rPr lang="en-GB" b="0" i="1" dirty="0">
                <a:effectLst/>
                <a:latin typeface="Poppins" panose="00000500000000000000" pitchFamily="2" charset="0"/>
                <a:cs typeface="Poppins" panose="00000500000000000000" pitchFamily="2" charset="0"/>
              </a:rPr>
              <a:t> </a:t>
            </a:r>
            <a:r>
              <a:rPr lang="en-GB" b="0" i="0" dirty="0">
                <a:effectLst/>
                <a:latin typeface="Poppins" panose="00000500000000000000" pitchFamily="2" charset="0"/>
                <a:cs typeface="Poppins" panose="00000500000000000000" pitchFamily="2" charset="0"/>
              </a:rPr>
              <a:t>a </a:t>
            </a:r>
            <a:r>
              <a:rPr lang="en-GB" b="0" i="1" dirty="0">
                <a:effectLst/>
                <a:latin typeface="Poppins" panose="00000500000000000000" pitchFamily="2" charset="0"/>
                <a:cs typeface="Poppins" panose="00000500000000000000" pitchFamily="2" charset="0"/>
              </a:rPr>
              <a:t>library. </a:t>
            </a:r>
            <a:r>
              <a:rPr lang="en-GB" b="0" i="0" dirty="0">
                <a:effectLst/>
                <a:latin typeface="Poppins" panose="00000500000000000000" pitchFamily="2" charset="0"/>
                <a:cs typeface="Poppins" panose="00000500000000000000" pitchFamily="2" charset="0"/>
              </a:rPr>
              <a:t>Each module includes:  </a:t>
            </a:r>
          </a:p>
          <a:p>
            <a:pPr algn="l" rtl="0" fontAlgn="base"/>
            <a:endParaRPr lang="en-GB" dirty="0">
              <a:latin typeface="Poppins" panose="00000500000000000000" pitchFamily="2" charset="0"/>
              <a:cs typeface="Poppins" panose="00000500000000000000" pitchFamily="2" charset="0"/>
            </a:endParaRPr>
          </a:p>
          <a:p>
            <a:pPr marL="628650" lvl="1" indent="-171450">
              <a:buFont typeface="Arial" panose="020B0604020202020204" pitchFamily="34" charset="0"/>
              <a:buChar char="•"/>
            </a:pPr>
            <a:r>
              <a:rPr lang="en-GB" dirty="0">
                <a:solidFill>
                  <a:srgbClr val="000000"/>
                </a:solidFill>
                <a:latin typeface="Poppins" panose="00000500000000000000" pitchFamily="2" charset="0"/>
                <a:cs typeface="Poppins" panose="00000500000000000000" pitchFamily="2" charset="0"/>
              </a:rPr>
              <a:t>a </a:t>
            </a:r>
            <a:r>
              <a:rPr lang="en-GB" b="1" dirty="0">
                <a:solidFill>
                  <a:srgbClr val="000000"/>
                </a:solidFill>
                <a:latin typeface="Poppins" panose="00000500000000000000" pitchFamily="2" charset="0"/>
                <a:cs typeface="Poppins" panose="00000500000000000000" pitchFamily="2" charset="0"/>
              </a:rPr>
              <a:t>summary</a:t>
            </a:r>
            <a:r>
              <a:rPr lang="en-GB" dirty="0">
                <a:solidFill>
                  <a:srgbClr val="000000"/>
                </a:solidFill>
                <a:latin typeface="Poppins" panose="00000500000000000000" pitchFamily="2" charset="0"/>
                <a:cs typeface="Poppins" panose="00000500000000000000" pitchFamily="2" charset="0"/>
              </a:rPr>
              <a:t> of the theme that explains what it is, and why it’s important</a:t>
            </a:r>
          </a:p>
          <a:p>
            <a:pPr marL="628650" lvl="1" indent="-171450">
              <a:buFont typeface="Arial" panose="020B0604020202020204" pitchFamily="34" charset="0"/>
              <a:buChar char="•"/>
            </a:pPr>
            <a:r>
              <a:rPr lang="en-GB" b="1" dirty="0">
                <a:solidFill>
                  <a:srgbClr val="000000"/>
                </a:solidFill>
                <a:latin typeface="Poppins" panose="00000500000000000000" pitchFamily="2" charset="0"/>
                <a:cs typeface="Poppins" panose="00000500000000000000" pitchFamily="2" charset="0"/>
              </a:rPr>
              <a:t>Essential activities </a:t>
            </a:r>
            <a:r>
              <a:rPr lang="en-GB" dirty="0">
                <a:solidFill>
                  <a:srgbClr val="000000"/>
                </a:solidFill>
                <a:latin typeface="Poppins" panose="00000500000000000000" pitchFamily="2" charset="0"/>
                <a:cs typeface="Poppins" panose="00000500000000000000" pitchFamily="2" charset="0"/>
              </a:rPr>
              <a:t>that should take place (effectively, the good practices    that boards should expect to see in your organisation)</a:t>
            </a:r>
          </a:p>
          <a:p>
            <a:pPr marL="628650" lvl="1" indent="-171450">
              <a:buFont typeface="Arial" panose="020B0604020202020204" pitchFamily="34" charset="0"/>
              <a:buChar char="•"/>
            </a:pPr>
            <a:r>
              <a:rPr lang="en-GB" b="1" dirty="0">
                <a:solidFill>
                  <a:srgbClr val="000000"/>
                </a:solidFill>
                <a:latin typeface="Poppins" panose="00000500000000000000" pitchFamily="2" charset="0"/>
                <a:cs typeface="Poppins" panose="00000500000000000000" pitchFamily="2" charset="0"/>
              </a:rPr>
              <a:t>Indicators of success</a:t>
            </a:r>
            <a:r>
              <a:rPr lang="en-GB" dirty="0">
                <a:solidFill>
                  <a:srgbClr val="000000"/>
                </a:solidFill>
                <a:latin typeface="Poppins" panose="00000500000000000000" pitchFamily="2" charset="0"/>
                <a:cs typeface="Poppins" panose="00000500000000000000" pitchFamily="2" charset="0"/>
              </a:rPr>
              <a:t>: a series of questions (with possible answers) that boards can use to help evaluate your organisations performance</a:t>
            </a:r>
          </a:p>
          <a:p>
            <a:pPr algn="l" rtl="0" fontAlgn="base"/>
            <a:endParaRPr lang="en-GB" b="0" i="0" dirty="0">
              <a:solidFill>
                <a:srgbClr val="000000"/>
              </a:solidFill>
              <a:effectLst/>
              <a:latin typeface="Poppins" panose="00000500000000000000" pitchFamily="2" charset="0"/>
              <a:cs typeface="Poppins" panose="00000500000000000000" pitchFamily="2" charset="0"/>
            </a:endParaRPr>
          </a:p>
          <a:p>
            <a:pPr algn="l" rtl="0" fontAlgn="base"/>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b="1" i="0" dirty="0">
                <a:solidFill>
                  <a:srgbClr val="000000"/>
                </a:solidFill>
                <a:effectLst/>
                <a:latin typeface="Poppins" panose="00000500000000000000" pitchFamily="2" charset="0"/>
                <a:cs typeface="Poppins" panose="00000500000000000000" pitchFamily="2" charset="0"/>
              </a:rPr>
              <a:t>What is the role of the questions?</a:t>
            </a:r>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i="0" dirty="0">
                <a:effectLst/>
                <a:latin typeface="Poppins" panose="00000500000000000000" pitchFamily="2" charset="0"/>
                <a:cs typeface="Poppins" panose="00000500000000000000" pitchFamily="2" charset="0"/>
              </a:rPr>
              <a:t>As mentioned, each module concludes with suggested questions. Asking these questions will help board members to understand what ‘good’ cyber security might look like within their particular organisation, gain insight into their organisation’s resilience on each topic and start to consider what might need to be reviewed or re-prioritised. </a:t>
            </a:r>
          </a:p>
          <a:p>
            <a:pPr algn="l" rtl="0" fontAlgn="base"/>
            <a:r>
              <a:rPr lang="en-GB" b="0" i="0" dirty="0">
                <a:effectLst/>
                <a:latin typeface="Poppins" panose="00000500000000000000" pitchFamily="2" charset="0"/>
                <a:cs typeface="Poppins" panose="00000500000000000000" pitchFamily="2" charset="0"/>
              </a:rPr>
              <a:t>Each question is followed by a range of possible answers and/or potential follow-on questions, but there’s no model answer given as there is no ‘one size fits all’ with cyber security. Indeed those who have used the toolkit questions have told us that the conversations these questions have sparked have often been as important as the answers themselves.   </a:t>
            </a:r>
          </a:p>
          <a:p>
            <a:pPr algn="l" rtl="0" fontAlgn="base"/>
            <a:r>
              <a:rPr lang="en-GB" b="1" i="0" dirty="0">
                <a:effectLst/>
                <a:latin typeface="Poppins" panose="00000500000000000000" pitchFamily="2" charset="0"/>
                <a:cs typeface="Poppins" panose="00000500000000000000" pitchFamily="2" charset="0"/>
              </a:rPr>
              <a:t>What are the key messages </a:t>
            </a:r>
            <a:r>
              <a:rPr lang="en-GB" b="1" i="0" dirty="0">
                <a:solidFill>
                  <a:srgbClr val="000000"/>
                </a:solidFill>
                <a:effectLst/>
                <a:latin typeface="Poppins" panose="00000500000000000000" pitchFamily="2" charset="0"/>
                <a:cs typeface="Poppins" panose="00000500000000000000" pitchFamily="2" charset="0"/>
              </a:rPr>
              <a:t>of the Board Toolkit?</a:t>
            </a:r>
            <a:r>
              <a:rPr lang="en-GB" b="0" i="0" dirty="0">
                <a:solidFill>
                  <a:srgbClr val="000000"/>
                </a:solidFill>
                <a:effectLst/>
                <a:latin typeface="Poppins" panose="00000500000000000000" pitchFamily="2" charset="0"/>
                <a:cs typeface="Poppins" panose="00000500000000000000" pitchFamily="2" charset="0"/>
              </a:rPr>
              <a:t> </a:t>
            </a:r>
          </a:p>
          <a:p>
            <a:pPr marL="628650" lvl="1" indent="-171450" algn="l" rtl="0" fontAlgn="base">
              <a:buFont typeface="Arial" panose="020B0604020202020204" pitchFamily="34" charset="0"/>
              <a:buChar char="•"/>
            </a:pPr>
            <a:r>
              <a:rPr lang="en-GB" b="0" i="0" dirty="0">
                <a:effectLst/>
                <a:latin typeface="Poppins" panose="00000500000000000000" pitchFamily="2" charset="0"/>
                <a:cs typeface="Poppins" panose="00000500000000000000" pitchFamily="2" charset="0"/>
              </a:rPr>
              <a:t>Cyber risk is a business risk and needs to integrated into organisational risk management and decision making.</a:t>
            </a:r>
          </a:p>
          <a:p>
            <a:pPr marL="628650" lvl="1" indent="-171450" algn="l" rtl="0" fontAlgn="base">
              <a:buFont typeface="Arial" panose="020B0604020202020204" pitchFamily="34" charset="0"/>
              <a:buChar char="•"/>
            </a:pPr>
            <a:r>
              <a:rPr lang="en-GB" b="0" i="0" dirty="0">
                <a:effectLst/>
                <a:latin typeface="Poppins" panose="00000500000000000000" pitchFamily="2" charset="0"/>
                <a:cs typeface="Poppins" panose="00000500000000000000" pitchFamily="2" charset="0"/>
              </a:rPr>
              <a:t>The health (and often viability) of nearly all organisations depends on them being able to operate and communicate using technology. This makes cyber security the concern of the whole board. </a:t>
            </a:r>
          </a:p>
          <a:p>
            <a:pPr marL="628650" lvl="1" indent="-171450" algn="l" rtl="0" fontAlgn="base">
              <a:buFont typeface="Arial" panose="020B0604020202020204" pitchFamily="34" charset="0"/>
              <a:buChar char="•"/>
            </a:pPr>
            <a:r>
              <a:rPr lang="en-GB" b="0" i="0" dirty="0">
                <a:effectLst/>
                <a:latin typeface="Poppins" panose="00000500000000000000" pitchFamily="2" charset="0"/>
                <a:cs typeface="Poppins" panose="00000500000000000000" pitchFamily="2" charset="0"/>
              </a:rPr>
              <a:t>All board members need to get ‘a little bit technical’ to enable them to have conversations with key stakeholders across the business to seek assurance about the organisation’s cyber security </a:t>
            </a:r>
          </a:p>
          <a:p>
            <a:pPr marL="628650" lvl="1" indent="-171450" algn="l" rtl="0" fontAlgn="base">
              <a:buFont typeface="Arial" panose="020B0604020202020204" pitchFamily="34" charset="0"/>
              <a:buChar char="•"/>
            </a:pPr>
            <a:r>
              <a:rPr lang="en-GB" b="0" i="0" dirty="0">
                <a:effectLst/>
                <a:latin typeface="Poppins" panose="00000500000000000000" pitchFamily="2" charset="0"/>
                <a:cs typeface="Poppins" panose="00000500000000000000" pitchFamily="2" charset="0"/>
              </a:rPr>
              <a:t>Board members should consider what 'good' cyber security might look like for their particular organisation.  This will be influenced by many factors including its size, sector, business model and the board’s risk appetite.   </a:t>
            </a:r>
          </a:p>
          <a:p>
            <a:pPr algn="l" rtl="0" fontAlgn="base"/>
            <a:r>
              <a:rPr lang="en-GB" b="1" i="0" dirty="0">
                <a:effectLst/>
                <a:latin typeface="Poppins" panose="00000500000000000000" pitchFamily="2" charset="0"/>
                <a:cs typeface="Poppins" panose="00000500000000000000" pitchFamily="2" charset="0"/>
              </a:rPr>
              <a:t>Do I need to read the toolkit from cover to cover?</a:t>
            </a:r>
            <a:r>
              <a:rPr lang="en-GB" b="0" i="0" dirty="0">
                <a:effectLst/>
                <a:latin typeface="Poppins" panose="00000500000000000000" pitchFamily="2" charset="0"/>
                <a:cs typeface="Poppins" panose="00000500000000000000" pitchFamily="2" charset="0"/>
              </a:rPr>
              <a:t> </a:t>
            </a:r>
          </a:p>
          <a:p>
            <a:pPr algn="l" rtl="0" fontAlgn="base"/>
            <a:r>
              <a:rPr lang="en-GB" b="0" i="0" dirty="0">
                <a:solidFill>
                  <a:srgbClr val="000000"/>
                </a:solidFill>
                <a:effectLst/>
                <a:latin typeface="Poppins" panose="00000500000000000000" pitchFamily="2" charset="0"/>
                <a:cs typeface="Poppins" panose="00000500000000000000" pitchFamily="2" charset="0"/>
              </a:rPr>
              <a:t>No, not at all! The toolkit is deliberately modular: we want people to be able to dip in and out of it as suits them and their organisational priorities.  </a:t>
            </a:r>
          </a:p>
          <a:p>
            <a:pPr algn="l" rtl="0" fontAlgn="base"/>
            <a:r>
              <a:rPr lang="en-GB" b="1" i="0" dirty="0">
                <a:effectLst/>
                <a:latin typeface="Poppins" panose="00000500000000000000" pitchFamily="2" charset="0"/>
                <a:cs typeface="Poppins" panose="00000500000000000000" pitchFamily="2" charset="0"/>
              </a:rPr>
              <a:t> Where should I start?</a:t>
            </a:r>
            <a:r>
              <a:rPr lang="en-GB" b="0" i="0" dirty="0">
                <a:effectLst/>
                <a:latin typeface="Poppins" panose="00000500000000000000" pitchFamily="2" charset="0"/>
                <a:cs typeface="Poppins" panose="00000500000000000000" pitchFamily="2" charset="0"/>
              </a:rPr>
              <a:t> </a:t>
            </a:r>
          </a:p>
          <a:p>
            <a:pPr marL="628650" lvl="1" indent="-171450" algn="l" rtl="0" fontAlgn="base">
              <a:buFont typeface="Arial" panose="020B0604020202020204" pitchFamily="34" charset="0"/>
              <a:buChar char="•"/>
            </a:pPr>
            <a:r>
              <a:rPr lang="en-GB" b="0" i="0" dirty="0">
                <a:effectLst/>
                <a:latin typeface="Poppins" panose="00000500000000000000" pitchFamily="2" charset="0"/>
                <a:cs typeface="Poppins" panose="00000500000000000000" pitchFamily="2" charset="0"/>
              </a:rPr>
              <a:t>A good place to start is reading the introduction to cyber security for board members  and watch the bite sized videos.</a:t>
            </a:r>
          </a:p>
          <a:p>
            <a:pPr marL="628650" lvl="1" indent="-171450" algn="l" rtl="0" fontAlgn="base">
              <a:buFont typeface="Arial" panose="020B0604020202020204" pitchFamily="34" charset="0"/>
              <a:buChar char="•"/>
            </a:pPr>
            <a:r>
              <a:rPr lang="en-GB" b="0" i="0" dirty="0">
                <a:effectLst/>
                <a:latin typeface="Poppins" panose="00000500000000000000" pitchFamily="2" charset="0"/>
                <a:cs typeface="Poppins" panose="00000500000000000000" pitchFamily="2" charset="0"/>
              </a:rPr>
              <a:t>Or if you want to get a more detailed understanding of how your organisation is approaching cyber security, you could commission a member of staff to write a report in response to the questions for the organisation either focusing on particular modules in the toolkit or on the whole document.</a:t>
            </a:r>
            <a:r>
              <a:rPr lang="en-GB" b="1" i="0" dirty="0">
                <a:effectLst/>
                <a:latin typeface="Poppins" panose="00000500000000000000" pitchFamily="2" charset="0"/>
                <a:cs typeface="Poppins" panose="00000500000000000000" pitchFamily="2" charset="0"/>
              </a:rPr>
              <a:t> </a:t>
            </a:r>
            <a:r>
              <a:rPr lang="en-GB" b="0" i="0" dirty="0">
                <a:effectLst/>
                <a:latin typeface="Poppins" panose="00000500000000000000" pitchFamily="2" charset="0"/>
                <a:cs typeface="Poppins" panose="00000500000000000000" pitchFamily="2" charset="0"/>
              </a:rPr>
              <a:t> </a:t>
            </a:r>
            <a:r>
              <a:rPr lang="en-GB" b="0" i="0" dirty="0">
                <a:solidFill>
                  <a:srgbClr val="FF0000"/>
                </a:solidFill>
                <a:effectLst/>
                <a:latin typeface="Poppins" panose="00000500000000000000" pitchFamily="2" charset="0"/>
                <a:cs typeface="Poppins" panose="00000500000000000000" pitchFamily="2" charset="0"/>
              </a:rPr>
              <a:t> </a:t>
            </a:r>
          </a:p>
          <a:p>
            <a:pPr algn="l" rtl="0" fontAlgn="base"/>
            <a:r>
              <a:rPr lang="en-GB" b="1" i="0" dirty="0">
                <a:solidFill>
                  <a:srgbClr val="000000"/>
                </a:solidFill>
                <a:effectLst/>
                <a:latin typeface="Poppins" panose="00000500000000000000" pitchFamily="2" charset="0"/>
                <a:cs typeface="Poppins" panose="00000500000000000000" pitchFamily="2" charset="0"/>
              </a:rPr>
              <a:t>Who has written the board toolkit?</a:t>
            </a:r>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b="0" i="0" dirty="0">
                <a:effectLst/>
                <a:latin typeface="Poppins" panose="00000500000000000000" pitchFamily="2" charset="0"/>
                <a:cs typeface="Poppins" panose="00000500000000000000" pitchFamily="2" charset="0"/>
              </a:rPr>
              <a:t>The toolkit was written in close collaboration with </a:t>
            </a:r>
            <a:r>
              <a:rPr lang="en-GB" dirty="0">
                <a:latin typeface="Poppins" panose="00000500000000000000" pitchFamily="2" charset="0"/>
                <a:cs typeface="Poppins" panose="00000500000000000000" pitchFamily="2" charset="0"/>
              </a:rPr>
              <a:t>non executive directors, industry and NCSC’s embedded industry i100 team </a:t>
            </a:r>
            <a:r>
              <a:rPr lang="en-GB" b="0" i="0" dirty="0">
                <a:effectLst/>
                <a:latin typeface="Poppins" panose="00000500000000000000" pitchFamily="2" charset="0"/>
                <a:cs typeface="Poppins" panose="00000500000000000000" pitchFamily="2" charset="0"/>
              </a:rPr>
              <a:t> We created it by listening to what boards have told us they want to know and applying the NCSC’s unique insights into cyber security and how attacks happen.    </a:t>
            </a:r>
          </a:p>
          <a:p>
            <a:pPr algn="l" rtl="0" fontAlgn="base"/>
            <a:r>
              <a:rPr lang="en-GB" b="1" i="0" dirty="0">
                <a:solidFill>
                  <a:srgbClr val="000000"/>
                </a:solidFill>
                <a:effectLst/>
                <a:latin typeface="Poppins" panose="00000500000000000000" pitchFamily="2" charset="0"/>
                <a:cs typeface="Poppins" panose="00000500000000000000" pitchFamily="2" charset="0"/>
              </a:rPr>
              <a:t>Are hard copies available?</a:t>
            </a:r>
            <a:r>
              <a:rPr lang="en-GB" b="0" i="0" dirty="0">
                <a:solidFill>
                  <a:srgbClr val="000000"/>
                </a:solidFill>
                <a:effectLst/>
                <a:latin typeface="Poppins" panose="00000500000000000000" pitchFamily="2" charset="0"/>
                <a:cs typeface="Poppins" panose="00000500000000000000" pitchFamily="2" charset="0"/>
              </a:rPr>
              <a:t> </a:t>
            </a:r>
          </a:p>
          <a:p>
            <a:pPr fontAlgn="base"/>
            <a:r>
              <a:rPr lang="en-GB" b="0" i="0" dirty="0">
                <a:solidFill>
                  <a:srgbClr val="000000"/>
                </a:solidFill>
                <a:effectLst/>
                <a:latin typeface="Poppins" panose="00000500000000000000" pitchFamily="2" charset="0"/>
                <a:cs typeface="Poppins" panose="00000500000000000000" pitchFamily="2" charset="0"/>
              </a:rPr>
              <a:t>There are hard copy PDF’s</a:t>
            </a:r>
            <a:r>
              <a:rPr lang="en-GB" dirty="0">
                <a:solidFill>
                  <a:srgbClr val="000000"/>
                </a:solidFill>
                <a:latin typeface="Poppins" panose="00000500000000000000" pitchFamily="2" charset="0"/>
                <a:cs typeface="Poppins" panose="00000500000000000000" pitchFamily="2" charset="0"/>
              </a:rPr>
              <a:t> </a:t>
            </a:r>
            <a:r>
              <a:rPr lang="en-GB" b="0" i="0" dirty="0">
                <a:solidFill>
                  <a:srgbClr val="000000"/>
                </a:solidFill>
                <a:effectLst/>
                <a:latin typeface="Poppins" panose="00000500000000000000" pitchFamily="2" charset="0"/>
                <a:cs typeface="Poppins" panose="00000500000000000000" pitchFamily="2" charset="0"/>
              </a:rPr>
              <a:t> of the board toolkit,</a:t>
            </a:r>
            <a:r>
              <a:rPr lang="en-GB" dirty="0">
                <a:solidFill>
                  <a:srgbClr val="000000"/>
                </a:solidFill>
                <a:latin typeface="Poppins" panose="00000500000000000000" pitchFamily="2" charset="0"/>
                <a:cs typeface="Poppins" panose="00000500000000000000" pitchFamily="2" charset="0"/>
              </a:rPr>
              <a:t> </a:t>
            </a:r>
            <a:r>
              <a:rPr lang="en-GB" b="0" i="0" dirty="0">
                <a:solidFill>
                  <a:srgbClr val="000000"/>
                </a:solidFill>
                <a:effectLst/>
                <a:latin typeface="Poppins" panose="00000500000000000000" pitchFamily="2" charset="0"/>
                <a:cs typeface="Poppins" panose="00000500000000000000" pitchFamily="2" charset="0"/>
              </a:rPr>
              <a:t> questions </a:t>
            </a:r>
            <a:r>
              <a:rPr lang="en-GB" dirty="0">
                <a:solidFill>
                  <a:srgbClr val="000000"/>
                </a:solidFill>
                <a:latin typeface="Poppins" panose="00000500000000000000" pitchFamily="2" charset="0"/>
                <a:cs typeface="Poppins" panose="00000500000000000000" pitchFamily="2" charset="0"/>
              </a:rPr>
              <a:t>and </a:t>
            </a:r>
            <a:r>
              <a:rPr lang="en-GB" b="0" i="0" dirty="0">
                <a:solidFill>
                  <a:srgbClr val="000000"/>
                </a:solidFill>
                <a:effectLst/>
                <a:latin typeface="Poppins" panose="00000500000000000000" pitchFamily="2" charset="0"/>
                <a:cs typeface="Poppins" panose="00000500000000000000" pitchFamily="2" charset="0"/>
              </a:rPr>
              <a:t>answers for boards, 101 sample questions and the executive summary.</a:t>
            </a:r>
            <a:r>
              <a:rPr lang="en-GB" dirty="0">
                <a:solidFill>
                  <a:srgbClr val="000000"/>
                </a:solidFill>
                <a:latin typeface="Poppins" panose="00000500000000000000" pitchFamily="2" charset="0"/>
                <a:cs typeface="Poppins" panose="00000500000000000000" pitchFamily="2" charset="0"/>
              </a:rPr>
              <a:t> </a:t>
            </a:r>
            <a:r>
              <a:rPr lang="en-GB" b="0" i="0" dirty="0">
                <a:solidFill>
                  <a:srgbClr val="000000"/>
                </a:solidFill>
                <a:effectLst/>
                <a:latin typeface="Poppins" panose="00000500000000000000" pitchFamily="2" charset="0"/>
                <a:cs typeface="Poppins" panose="00000500000000000000" pitchFamily="2" charset="0"/>
              </a:rPr>
              <a:t> Please visit:</a:t>
            </a:r>
          </a:p>
          <a:p>
            <a:pPr algn="l" rtl="0" fontAlgn="base"/>
            <a:r>
              <a:rPr lang="en-GB" b="0" i="0" dirty="0">
                <a:solidFill>
                  <a:srgbClr val="000000"/>
                </a:solidFill>
                <a:effectLst/>
                <a:latin typeface="Poppins" panose="00000500000000000000" pitchFamily="2" charset="0"/>
                <a:cs typeface="Poppins" panose="00000500000000000000" pitchFamily="2" charset="0"/>
              </a:rPr>
              <a:t> ‘https: //www.ncsc.gov.uk/board-toolkit.’</a:t>
            </a:r>
          </a:p>
          <a:p>
            <a:pPr algn="l" rtl="0" fontAlgn="base"/>
            <a:r>
              <a:rPr lang="en-GB" b="1" i="0" dirty="0">
                <a:solidFill>
                  <a:srgbClr val="000000"/>
                </a:solidFill>
                <a:effectLst/>
                <a:latin typeface="Poppins" panose="00000500000000000000" pitchFamily="2" charset="0"/>
                <a:cs typeface="Poppins" panose="00000500000000000000" pitchFamily="2" charset="0"/>
              </a:rPr>
              <a:t>Can we feedback on the toolkit?</a:t>
            </a:r>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b="0" i="0" dirty="0">
                <a:solidFill>
                  <a:srgbClr val="000000"/>
                </a:solidFill>
                <a:effectLst/>
                <a:latin typeface="Poppins" panose="00000500000000000000" pitchFamily="2" charset="0"/>
                <a:cs typeface="Poppins" panose="00000500000000000000" pitchFamily="2" charset="0"/>
              </a:rPr>
              <a:t>Yes. We’re keen to find out how organisations are using the toolkit, how useful they are finding it and what – if any – changes they have made as a result.   </a:t>
            </a:r>
          </a:p>
          <a:p>
            <a:pPr algn="l" rtl="0" fontAlgn="base"/>
            <a:r>
              <a:rPr lang="en-GB" b="0" i="0" dirty="0">
                <a:solidFill>
                  <a:srgbClr val="000000"/>
                </a:solidFill>
                <a:effectLst/>
                <a:latin typeface="Poppins" panose="00000500000000000000" pitchFamily="2" charset="0"/>
                <a:cs typeface="Poppins" panose="00000500000000000000" pitchFamily="2" charset="0"/>
              </a:rPr>
              <a:t>Similarly, we expect the toolkit to grow in scope over time so if you would like to know more about a particular topic then let us know and we’ll be pleased to consider it. Please do keep in touch with us at </a:t>
            </a:r>
            <a:r>
              <a:rPr lang="en-GB" b="0" i="0" u="sng" strike="noStrike" dirty="0">
                <a:solidFill>
                  <a:srgbClr val="0563C1"/>
                </a:solidFill>
                <a:effectLst/>
                <a:latin typeface="Poppins" panose="00000500000000000000" pitchFamily="2" charset="0"/>
                <a:cs typeface="Poppins" panose="00000500000000000000" pitchFamily="2" charset="0"/>
              </a:rPr>
              <a:t>boardtoolkitfeedback@ncsc.gov.uk</a:t>
            </a:r>
          </a:p>
          <a:p>
            <a:pPr algn="l" rtl="0" fontAlgn="base"/>
            <a:endParaRPr lang="en-GB" b="0" i="0" u="sng" strike="noStrike" dirty="0">
              <a:solidFill>
                <a:srgbClr val="0563C1"/>
              </a:solidFill>
              <a:effectLst/>
              <a:latin typeface="Poppins" panose="00000500000000000000" pitchFamily="2" charset="0"/>
              <a:cs typeface="Poppins" panose="00000500000000000000" pitchFamily="2" charset="0"/>
            </a:endParaRPr>
          </a:p>
          <a:p>
            <a:pPr algn="l" rtl="0" fontAlgn="base"/>
            <a:endParaRPr lang="en-GB"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731075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7063" y="346075"/>
            <a:ext cx="5486400" cy="3086100"/>
          </a:xfrm>
        </p:spPr>
      </p:sp>
      <p:sp>
        <p:nvSpPr>
          <p:cNvPr id="3" name="Notes Placeholder 2"/>
          <p:cNvSpPr>
            <a:spLocks noGrp="1"/>
          </p:cNvSpPr>
          <p:nvPr>
            <p:ph type="body" idx="1"/>
          </p:nvPr>
        </p:nvSpPr>
        <p:spPr>
          <a:xfrm>
            <a:off x="425728" y="3523376"/>
            <a:ext cx="5545136" cy="5914239"/>
          </a:xfrm>
        </p:spPr>
        <p:txBody>
          <a:bodyPr/>
          <a:lstStyle/>
          <a:p>
            <a:pPr algn="l" rtl="0" fontAlgn="base"/>
            <a:r>
              <a:rPr lang="en-GB" sz="1800" b="0" i="0" dirty="0">
                <a:solidFill>
                  <a:srgbClr val="000000"/>
                </a:solidFill>
                <a:effectLst/>
                <a:latin typeface="Calibri" panose="020F0502020204030204" pitchFamily="34" charset="0"/>
              </a:rPr>
              <a:t> </a:t>
            </a:r>
            <a:r>
              <a:rPr lang="en-GB" b="0" i="1" u="sng" dirty="0">
                <a:solidFill>
                  <a:srgbClr val="000000"/>
                </a:solidFill>
                <a:effectLst/>
                <a:latin typeface="Calibri" panose="020F0502020204030204" pitchFamily="34" charset="0"/>
              </a:rPr>
              <a:t>For reference, the summary of this module is: </a:t>
            </a:r>
            <a:r>
              <a:rPr lang="en-GB" b="0" i="0" dirty="0">
                <a:solidFill>
                  <a:srgbClr val="000000"/>
                </a:solidFill>
                <a:effectLst/>
                <a:latin typeface="Calibri" panose="020F0502020204030204" pitchFamily="34" charset="0"/>
              </a:rPr>
              <a:t> </a:t>
            </a:r>
          </a:p>
          <a:p>
            <a:pPr algn="l" rtl="0" fontAlgn="base"/>
            <a:endParaRPr lang="en-GB" b="0" i="0" dirty="0">
              <a:solidFill>
                <a:srgbClr val="000000"/>
              </a:solidFill>
              <a:effectLst/>
              <a:latin typeface="Poppins" panose="00000500000000000000" pitchFamily="2" charset="0"/>
              <a:cs typeface="Poppins" panose="00000500000000000000" pitchFamily="2" charset="0"/>
            </a:endParaRPr>
          </a:p>
          <a:p>
            <a:pPr algn="l" rtl="0" fontAlgn="base"/>
            <a:r>
              <a:rPr lang="en-GB" dirty="0">
                <a:latin typeface="Poppins" panose="00000500000000000000" pitchFamily="2" charset="0"/>
                <a:cs typeface="Poppins" panose="00000500000000000000" pitchFamily="2" charset="0"/>
              </a:rPr>
              <a:t>Cyber security is not just ‘good IT'; it underpins operational resilience and when done well, enables your organisation's digital activity to flourish. Done well, it can and does add value. </a:t>
            </a:r>
          </a:p>
          <a:p>
            <a:pPr algn="l" rtl="0" fontAlgn="base"/>
            <a:r>
              <a:rPr lang="en-GB" b="1" dirty="0">
                <a:latin typeface="Poppins" panose="00000500000000000000" pitchFamily="2" charset="0"/>
                <a:cs typeface="Poppins" panose="00000500000000000000" pitchFamily="2" charset="0"/>
              </a:rPr>
              <a:t>Longer summary : </a:t>
            </a:r>
          </a:p>
          <a:p>
            <a:pPr algn="l" rtl="0" fontAlgn="base"/>
            <a:r>
              <a:rPr lang="en-GB" dirty="0">
                <a:latin typeface="Poppins" panose="00000500000000000000" pitchFamily="2" charset="0"/>
                <a:cs typeface="Poppins" panose="00000500000000000000" pitchFamily="2" charset="0"/>
              </a:rPr>
              <a:t>Cyber security impacts every aspect of your organisation and it’s important for the board to have a clear and effective cyber strategy as part of their business strategy to help reduce risk, financial impact and reputational damage to the organisation. Cyber security is not just ‘good IT'; it underpins operational resilience and when done well, enables your organisation's digital activity to flourish. Done well, it can and does add value</a:t>
            </a:r>
          </a:p>
          <a:p>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To manage it properly, it must therefore be integrated into organisational risk management and decision making, and all the business units in your organisation should be clear about their cyber security obligations and responsibilities from technical teams, to HR to procurement teams.</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Governance</a:t>
            </a:r>
          </a:p>
          <a:p>
            <a:pPr marL="628650" lvl="1" indent="-171450" algn="l">
              <a:buFont typeface="Arial" panose="020B0604020202020204" pitchFamily="34" charset="0"/>
              <a:buChar char="•"/>
            </a:pPr>
            <a:r>
              <a:rPr lang="en-GB" dirty="0">
                <a:latin typeface="Poppins" panose="00000500000000000000" pitchFamily="2" charset="0"/>
                <a:cs typeface="Poppins" panose="00000500000000000000" pitchFamily="2" charset="0"/>
              </a:rPr>
              <a:t>It's important that cyber security is integrated into your organisation-wide governance frameworks’ including your strategy, risk management processes and compliance and audit procedures. This integration will ensure that cyber security implications are considered in strategic decision making.</a:t>
            </a:r>
          </a:p>
          <a:p>
            <a:pPr marL="628650" lvl="1" indent="-171450" algn="l">
              <a:buFont typeface="Arial" panose="020B0604020202020204" pitchFamily="34" charset="0"/>
              <a:buChar char="•"/>
            </a:pPr>
            <a:r>
              <a:rPr lang="en-GB" dirty="0">
                <a:latin typeface="Poppins" panose="00000500000000000000" pitchFamily="2" charset="0"/>
                <a:cs typeface="Poppins" panose="00000500000000000000" pitchFamily="2" charset="0"/>
              </a:rPr>
              <a:t>The board must understand the cyber risks your organisation needs to manage. Use an independent agency to carry out a cyber risk assessment to provide an informed overview of your organisation’s cyber security posture and data for effective decision making.</a:t>
            </a:r>
          </a:p>
          <a:p>
            <a:pPr algn="l"/>
            <a:r>
              <a:rPr lang="en-GB" b="1" dirty="0">
                <a:latin typeface="Poppins" panose="00000500000000000000" pitchFamily="2" charset="0"/>
                <a:cs typeface="Poppins" panose="00000500000000000000" pitchFamily="2" charset="0"/>
              </a:rPr>
              <a:t>Effective Communication</a:t>
            </a:r>
          </a:p>
          <a:p>
            <a:pPr algn="l"/>
            <a:r>
              <a:rPr lang="en-GB" dirty="0">
                <a:latin typeface="Poppins" panose="00000500000000000000" pitchFamily="2" charset="0"/>
                <a:cs typeface="Poppins" panose="00000500000000000000" pitchFamily="2" charset="0"/>
              </a:rPr>
              <a:t>Improving the communication between business units and the board requires effort from both sides, as well as a readiness to acknowledge each other's priorities. Boards need a ‘good enough’ understanding of cyber security to appreciate how it supports their overall organisational objectives. Business units (with their understanding of what is happening at an operational level) must have the opportunity to flag the issues and recommend actions to the board, while understanding the board’s concerns for operational and reputational risk.</a:t>
            </a:r>
          </a:p>
          <a:p>
            <a:endParaRPr lang="en-GB" dirty="0"/>
          </a:p>
        </p:txBody>
      </p:sp>
      <p:sp>
        <p:nvSpPr>
          <p:cNvPr id="4" name="Slide Number Placeholder 3"/>
          <p:cNvSpPr>
            <a:spLocks noGrp="1"/>
          </p:cNvSpPr>
          <p:nvPr>
            <p:ph type="sldNum" sz="quarter" idx="5"/>
          </p:nvPr>
        </p:nvSpPr>
        <p:spPr/>
        <p:txBody>
          <a:bodyPr/>
          <a:lstStyle/>
          <a:p>
            <a:fld id="{FFD14FE8-640A-48C3-BADC-53F0C3E7DC67}" type="slidenum">
              <a:rPr lang="en-GB" smtClean="0"/>
              <a:t>3</a:t>
            </a:fld>
            <a:endParaRPr lang="en-GB" dirty="0"/>
          </a:p>
        </p:txBody>
      </p:sp>
    </p:spTree>
    <p:extLst>
      <p:ext uri="{BB962C8B-B14F-4D97-AF65-F5344CB8AC3E}">
        <p14:creationId xmlns:p14="http://schemas.microsoft.com/office/powerpoint/2010/main" val="377036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5788" y="120650"/>
            <a:ext cx="5486400" cy="3086100"/>
          </a:xfrm>
        </p:spPr>
      </p:sp>
      <p:sp>
        <p:nvSpPr>
          <p:cNvPr id="3" name="Notes Placeholder 2"/>
          <p:cNvSpPr>
            <a:spLocks noGrp="1"/>
          </p:cNvSpPr>
          <p:nvPr>
            <p:ph type="body" idx="1"/>
          </p:nvPr>
        </p:nvSpPr>
        <p:spPr>
          <a:xfrm>
            <a:off x="685800" y="3280095"/>
            <a:ext cx="5486400" cy="4720905"/>
          </a:xfrm>
        </p:spPr>
        <p:txBody>
          <a:bodyPr/>
          <a:lstStyle/>
          <a:p>
            <a:r>
              <a:rPr lang="en-GB" b="1" u="sng" dirty="0">
                <a:latin typeface="Poppins" panose="00000500000000000000" pitchFamily="2" charset="0"/>
                <a:cs typeface="Poppins" panose="00000500000000000000" pitchFamily="2" charset="0"/>
              </a:rPr>
              <a:t>Indicators of Success</a:t>
            </a:r>
          </a:p>
          <a:p>
            <a:endParaRPr lang="en-GB" b="1" u="sng"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1. </a:t>
            </a:r>
            <a:r>
              <a:rPr lang="en-GB" b="1" dirty="0">
                <a:latin typeface="Poppins" panose="00000500000000000000" pitchFamily="2" charset="0"/>
                <a:cs typeface="Poppins" panose="00000500000000000000" pitchFamily="2" charset="0"/>
              </a:rPr>
              <a:t>Has an independent cyber security risk assessment been carried out?</a:t>
            </a:r>
          </a:p>
          <a:p>
            <a:r>
              <a:rPr lang="en-GB" dirty="0">
                <a:latin typeface="Poppins" panose="00000500000000000000" pitchFamily="2" charset="0"/>
                <a:cs typeface="Poppins" panose="00000500000000000000" pitchFamily="2" charset="0"/>
              </a:rPr>
              <a:t>This is key to understanding the cyber risks your organisation needs to manage, and the organisation’s security posture. The result of the assessment will provide the board with an independent view of the organisation’s cyber resilience, enabling effective decision-making which will inform the cyber strategy.</a:t>
            </a:r>
          </a:p>
          <a:p>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2</a:t>
            </a:r>
            <a:r>
              <a:rPr lang="en-GB" b="1" dirty="0">
                <a:latin typeface="Poppins" panose="00000500000000000000" pitchFamily="2" charset="0"/>
                <a:cs typeface="Poppins" panose="00000500000000000000" pitchFamily="2" charset="0"/>
              </a:rPr>
              <a:t>. Is a cyber strategy in place?</a:t>
            </a:r>
          </a:p>
          <a:p>
            <a:r>
              <a:rPr lang="en-GB" dirty="0">
                <a:latin typeface="Poppins" panose="00000500000000000000" pitchFamily="2" charset="0"/>
                <a:cs typeface="Poppins" panose="00000500000000000000" pitchFamily="2" charset="0"/>
              </a:rPr>
              <a:t>A cyber strategy that supports your business strategy helps your business to reduce risk, financial impact and reputational harm. This is a plan of high-level actions to improve the resilience in your organisation and should cover your highest priority critical concerns (for example, unpatched software or obsolete devices). It should also include:</a:t>
            </a:r>
          </a:p>
          <a:p>
            <a:pPr marL="628650" lvl="1" indent="-171450">
              <a:buFont typeface="Arial" panose="020B0604020202020204" pitchFamily="34" charset="0"/>
              <a:buChar char="•"/>
            </a:pPr>
            <a:r>
              <a:rPr lang="en-GB" dirty="0">
                <a:latin typeface="Poppins" panose="00000500000000000000" pitchFamily="2" charset="0"/>
                <a:cs typeface="Poppins" panose="00000500000000000000" pitchFamily="2" charset="0"/>
              </a:rPr>
              <a:t>	planning your response to an incident</a:t>
            </a:r>
          </a:p>
          <a:p>
            <a:pPr marL="628650" lvl="1" indent="-171450">
              <a:buFont typeface="Arial" panose="020B0604020202020204" pitchFamily="34" charset="0"/>
              <a:buChar char="•"/>
            </a:pPr>
            <a:r>
              <a:rPr lang="en-GB" dirty="0">
                <a:latin typeface="Poppins" panose="00000500000000000000" pitchFamily="2" charset="0"/>
                <a:cs typeface="Poppins" panose="00000500000000000000" pitchFamily="2" charset="0"/>
              </a:rPr>
              <a:t>	exercising incident response procedures</a:t>
            </a:r>
          </a:p>
          <a:p>
            <a:pPr marL="628650" lvl="1" indent="-171450">
              <a:buFont typeface="Arial" panose="020B0604020202020204" pitchFamily="34" charset="0"/>
              <a:buChar char="•"/>
            </a:pPr>
            <a:r>
              <a:rPr lang="en-GB" dirty="0">
                <a:latin typeface="Poppins" panose="00000500000000000000" pitchFamily="2" charset="0"/>
                <a:cs typeface="Poppins" panose="00000500000000000000" pitchFamily="2" charset="0"/>
              </a:rPr>
              <a:t>	detecting, responding to and recovering from a cyber attack</a:t>
            </a:r>
          </a:p>
          <a:p>
            <a:pPr marL="628650" lvl="1" indent="-171450">
              <a:buFont typeface="Arial" panose="020B0604020202020204" pitchFamily="34" charset="0"/>
              <a:buChar char="•"/>
            </a:pPr>
            <a:r>
              <a:rPr lang="en-GB" dirty="0">
                <a:latin typeface="Poppins" panose="00000500000000000000" pitchFamily="2" charset="0"/>
                <a:cs typeface="Poppins" panose="00000500000000000000" pitchFamily="2" charset="0"/>
              </a:rPr>
              <a:t>	employee cyber awareness training</a:t>
            </a:r>
          </a:p>
          <a:p>
            <a:r>
              <a:rPr lang="en-GB" dirty="0">
                <a:latin typeface="Poppins" panose="00000500000000000000" pitchFamily="2" charset="0"/>
                <a:cs typeface="Poppins" panose="00000500000000000000" pitchFamily="2" charset="0"/>
              </a:rPr>
              <a:t>The board should receive management information on how the cyber strategy and plan are being delivered, and it should be reviewed at least annually or in line with current threat level.</a:t>
            </a:r>
          </a:p>
          <a:p>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3</a:t>
            </a:r>
            <a:r>
              <a:rPr lang="en-GB" b="1" dirty="0">
                <a:latin typeface="Poppins" panose="00000500000000000000" pitchFamily="2" charset="0"/>
                <a:cs typeface="Poppins" panose="00000500000000000000" pitchFamily="2" charset="0"/>
              </a:rPr>
              <a:t>. Does cyber security feature in the priorities of all business units across the organisation?</a:t>
            </a:r>
          </a:p>
          <a:p>
            <a:r>
              <a:rPr lang="en-GB" dirty="0">
                <a:latin typeface="Poppins" panose="00000500000000000000" pitchFamily="2" charset="0"/>
                <a:cs typeface="Poppins" panose="00000500000000000000" pitchFamily="2" charset="0"/>
              </a:rPr>
              <a:t>A good indicator that cyber security is embedded into your organisation is if all business functions (such as HR, legal, and public relations) are working collaboratively on cyber security initiatives. If cyber security is being left entirely to technical teams, this is a sign further alignment and investment is required.</a:t>
            </a:r>
          </a:p>
          <a:p>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4. </a:t>
            </a:r>
            <a:r>
              <a:rPr lang="en-GB" b="1" dirty="0">
                <a:latin typeface="Poppins" panose="00000500000000000000" pitchFamily="2" charset="0"/>
                <a:cs typeface="Poppins" panose="00000500000000000000" pitchFamily="2" charset="0"/>
              </a:rPr>
              <a:t>Does everyone know where accountability and responsibility sits?</a:t>
            </a:r>
          </a:p>
          <a:p>
            <a:r>
              <a:rPr lang="en-GB" dirty="0">
                <a:latin typeface="Poppins" panose="00000500000000000000" pitchFamily="2" charset="0"/>
                <a:cs typeface="Poppins" panose="00000500000000000000" pitchFamily="2" charset="0"/>
              </a:rPr>
              <a:t>Accountability and responsibility for cyber security should be clearly defined. If senior leadership and/or members of the board struggle to clearly and consistently identify where responsibility and accountability sits, this is a sign that work needs to be done on reporting structures or on the communication and visibility of reporting structures.</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5. Do all Board members get involved in discussions of cyber security?</a:t>
            </a:r>
          </a:p>
          <a:p>
            <a:r>
              <a:rPr lang="en-GB" dirty="0">
                <a:latin typeface="Poppins" panose="00000500000000000000" pitchFamily="2" charset="0"/>
                <a:cs typeface="Poppins" panose="00000500000000000000" pitchFamily="2" charset="0"/>
              </a:rPr>
              <a:t>Cyber security is the responsibility of the entire board. A cyber security incident will affect </a:t>
            </a:r>
          </a:p>
          <a:p>
            <a:r>
              <a:rPr lang="en-GB" dirty="0">
                <a:latin typeface="Poppins" panose="00000500000000000000" pitchFamily="2" charset="0"/>
                <a:cs typeface="Poppins" panose="00000500000000000000" pitchFamily="2" charset="0"/>
              </a:rPr>
              <a:t>the whole organisation - not just the IT department. For example, it may impact online sales, contractual relationships, your reputation, or result in legal or regulatory action. There should be sufficient expertise within the Board in order to provide direction on cyber security strategy and hold decisions to account.</a:t>
            </a:r>
          </a:p>
          <a:p>
            <a:endParaRPr lang="en-GB" b="1"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6. Do cyber security reports help support decision making?</a:t>
            </a:r>
          </a:p>
          <a:p>
            <a:r>
              <a:rPr lang="en-GB" dirty="0">
                <a:latin typeface="Poppins" panose="00000500000000000000" pitchFamily="2" charset="0"/>
                <a:cs typeface="Poppins" panose="00000500000000000000" pitchFamily="2" charset="0"/>
              </a:rPr>
              <a:t>Key Performance Indicator (KPI) dashboards simplify the reporting process and provide the board with clear and up to date information to support good decision making. You should expect to see KPIs with an agreed target range for each measurement on what’s acceptable These might include the time taken to implement security patches and mitigate high risk vulnerabilities, and the number of days between detection and remediation.</a:t>
            </a:r>
          </a:p>
        </p:txBody>
      </p:sp>
      <p:sp>
        <p:nvSpPr>
          <p:cNvPr id="4" name="Slide Number Placeholder 3"/>
          <p:cNvSpPr>
            <a:spLocks noGrp="1"/>
          </p:cNvSpPr>
          <p:nvPr>
            <p:ph type="sldNum" sz="quarter" idx="5"/>
          </p:nvPr>
        </p:nvSpPr>
        <p:spPr/>
        <p:txBody>
          <a:bodyPr/>
          <a:lstStyle/>
          <a:p>
            <a:fld id="{FFD14FE8-640A-48C3-BADC-53F0C3E7DC67}" type="slidenum">
              <a:rPr lang="en-GB" smtClean="0"/>
              <a:t>4</a:t>
            </a:fld>
            <a:endParaRPr lang="en-GB" dirty="0"/>
          </a:p>
        </p:txBody>
      </p:sp>
    </p:spTree>
    <p:extLst>
      <p:ext uri="{BB962C8B-B14F-4D97-AF65-F5344CB8AC3E}">
        <p14:creationId xmlns:p14="http://schemas.microsoft.com/office/powerpoint/2010/main" val="1741102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5813" y="187325"/>
            <a:ext cx="5486400" cy="3086100"/>
          </a:xfrm>
        </p:spPr>
      </p:sp>
      <p:sp>
        <p:nvSpPr>
          <p:cNvPr id="3" name="Notes Placeholder 2"/>
          <p:cNvSpPr>
            <a:spLocks noGrp="1"/>
          </p:cNvSpPr>
          <p:nvPr>
            <p:ph type="body" idx="1"/>
          </p:nvPr>
        </p:nvSpPr>
        <p:spPr>
          <a:xfrm>
            <a:off x="687897" y="3405930"/>
            <a:ext cx="5425580" cy="4423620"/>
          </a:xfrm>
        </p:spPr>
        <p:txBody>
          <a:bodyPr/>
          <a:lstStyle/>
          <a:p>
            <a:r>
              <a:rPr lang="en-GB" sz="1200" i="1" u="sng" dirty="0">
                <a:latin typeface="Poppins" panose="00000500000000000000" pitchFamily="2" charset="0"/>
                <a:cs typeface="Poppins" panose="00000500000000000000" pitchFamily="2" charset="0"/>
              </a:rPr>
              <a:t>For reference, the summary of this module is: </a:t>
            </a:r>
            <a:endParaRPr lang="en-GB" sz="1200" dirty="0">
              <a:latin typeface="Poppins" panose="00000500000000000000" pitchFamily="2" charset="0"/>
              <a:cs typeface="Poppins" panose="00000500000000000000" pitchFamily="2" charset="0"/>
            </a:endParaRPr>
          </a:p>
          <a:p>
            <a:r>
              <a:rPr lang="en-GB" sz="1200" dirty="0">
                <a:latin typeface="Poppins" panose="00000500000000000000" pitchFamily="2" charset="0"/>
                <a:cs typeface="Poppins" panose="00000500000000000000" pitchFamily="2" charset="0"/>
              </a:rPr>
              <a:t>Security culture refers to the values that determine how people are expected to think about and approach security in an organisation. A positive cyber security culture is essential because it’s people that make an organisation secure, not just technology and processes. If this is in place, people view security as a collective and collaborative endeavour that supports and is supported by their everyday work. </a:t>
            </a:r>
          </a:p>
          <a:p>
            <a:r>
              <a:rPr lang="en-GB" sz="1200" b="1" u="sng" dirty="0">
                <a:latin typeface="Poppins" panose="00000500000000000000" pitchFamily="2" charset="0"/>
                <a:cs typeface="Poppins" panose="00000500000000000000" pitchFamily="2" charset="0"/>
              </a:rPr>
              <a:t>Longer summary to support bullet points: </a:t>
            </a:r>
          </a:p>
          <a:p>
            <a:endParaRPr lang="en-GB" sz="1200" b="1"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A positive cyber security culture is essential because it’s people that make an organisation secure, not just technology and processes. If this is in place, people view security as a collective and collaborative endeavour that supports and is supported by their everyday work. </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The Benefits</a:t>
            </a:r>
          </a:p>
          <a:p>
            <a:r>
              <a:rPr lang="en-GB" dirty="0">
                <a:latin typeface="Poppins" panose="00000500000000000000" pitchFamily="2" charset="0"/>
                <a:cs typeface="Poppins" panose="00000500000000000000" pitchFamily="2" charset="0"/>
              </a:rPr>
              <a:t>Employees are more likely to spot problems and suggest potential improvements, and open communication means they much less likely to make use of </a:t>
            </a:r>
            <a:r>
              <a:rPr lang="en-GB" dirty="0">
                <a:latin typeface="Poppins" panose="00000500000000000000" pitchFamily="2" charset="0"/>
                <a:cs typeface="Poppins" panose="00000500000000000000" pitchFamily="2" charset="0"/>
                <a:hlinkClick r:id="rId3" tooltip="https://www.ncsc.gov.uk/guidance/asset-management#section_2">
                  <a:extLst>
                    <a:ext uri="{A12FA001-AC4F-418D-AE19-62706E023703}">
                      <ahyp:hlinkClr xmlns:ahyp="http://schemas.microsoft.com/office/drawing/2018/hyperlinkcolor" val="tx"/>
                    </a:ext>
                  </a:extLst>
                </a:hlinkClick>
              </a:rPr>
              <a:t>shadow IT services</a:t>
            </a:r>
            <a:r>
              <a:rPr lang="en-GB" dirty="0">
                <a:latin typeface="Poppins" panose="00000500000000000000" pitchFamily="2" charset="0"/>
                <a:cs typeface="Poppins" panose="00000500000000000000" pitchFamily="2" charset="0"/>
              </a:rPr>
              <a:t> and employee wellbeing and retention will improve, driven by inclusivity and an understanding of why security rules exist</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Culture is an outcome</a:t>
            </a:r>
          </a:p>
          <a:p>
            <a:r>
              <a:rPr lang="en-GB" dirty="0">
                <a:latin typeface="Poppins" panose="00000500000000000000" pitchFamily="2" charset="0"/>
                <a:cs typeface="Poppins" panose="00000500000000000000" pitchFamily="2" charset="0"/>
              </a:rPr>
              <a:t>You can encourage behaviours that create the right cyber security culture. You can’t simply ‘change’ a culture to create the right behaviours around cyber security. Culture is an outcome, rather than an input.</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Leadership set the tone</a:t>
            </a:r>
          </a:p>
          <a:p>
            <a:r>
              <a:rPr lang="en-GB" dirty="0">
                <a:latin typeface="Poppins" panose="00000500000000000000" pitchFamily="2" charset="0"/>
                <a:cs typeface="Poppins" panose="00000500000000000000" pitchFamily="2" charset="0"/>
              </a:rPr>
              <a:t>Culture must be communicated and championed by the board. If senior leaders ignore policies and processes, or ask for special treatment in some way, this tells everyone else in the organisation that it is acceptable to try to bypass them.</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Policies Clearly communicated and simple reporting for incidents</a:t>
            </a:r>
          </a:p>
          <a:p>
            <a:r>
              <a:rPr lang="en-GB" dirty="0">
                <a:latin typeface="Poppins" panose="00000500000000000000" pitchFamily="2" charset="0"/>
                <a:cs typeface="Poppins" panose="00000500000000000000" pitchFamily="2" charset="0"/>
              </a:rPr>
              <a:t>Ensure your cyber policies are developed in collaboration with the workforce and that they are clearly communicated so that everyone in your organisation can understand the risks, their responsibilities and what actions they need to take if required. Ensuring there is a simple process in place for employees to report incidents (where they feel comfortable reporting concerns) can save the organisation a huge amount of time and money. </a:t>
            </a:r>
          </a:p>
        </p:txBody>
      </p:sp>
      <p:sp>
        <p:nvSpPr>
          <p:cNvPr id="4" name="Slide Number Placeholder 3"/>
          <p:cNvSpPr>
            <a:spLocks noGrp="1"/>
          </p:cNvSpPr>
          <p:nvPr>
            <p:ph type="sldNum" sz="quarter" idx="5"/>
          </p:nvPr>
        </p:nvSpPr>
        <p:spPr/>
        <p:txBody>
          <a:bodyPr/>
          <a:lstStyle/>
          <a:p>
            <a:fld id="{FFD14FE8-640A-48C3-BADC-53F0C3E7DC67}" type="slidenum">
              <a:rPr lang="en-GB" smtClean="0"/>
              <a:t>5</a:t>
            </a:fld>
            <a:endParaRPr lang="en-GB" dirty="0"/>
          </a:p>
        </p:txBody>
      </p:sp>
    </p:spTree>
    <p:extLst>
      <p:ext uri="{BB962C8B-B14F-4D97-AF65-F5344CB8AC3E}">
        <p14:creationId xmlns:p14="http://schemas.microsoft.com/office/powerpoint/2010/main" val="316287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295275"/>
            <a:ext cx="5486400" cy="3086100"/>
          </a:xfrm>
        </p:spPr>
      </p:sp>
      <p:sp>
        <p:nvSpPr>
          <p:cNvPr id="3" name="Notes Placeholder 2"/>
          <p:cNvSpPr>
            <a:spLocks noGrp="1"/>
          </p:cNvSpPr>
          <p:nvPr>
            <p:ph type="body" idx="1"/>
          </p:nvPr>
        </p:nvSpPr>
        <p:spPr>
          <a:xfrm>
            <a:off x="763398" y="3464653"/>
            <a:ext cx="5408802" cy="4536347"/>
          </a:xfrm>
        </p:spPr>
        <p:txBody>
          <a:bodyPr/>
          <a:lstStyle/>
          <a:p>
            <a:r>
              <a:rPr lang="en-GB" b="1" u="sng" dirty="0">
                <a:latin typeface="Poppins" panose="00000500000000000000" pitchFamily="2" charset="0"/>
                <a:cs typeface="Poppins" panose="00000500000000000000" pitchFamily="2" charset="0"/>
              </a:rPr>
              <a:t>Indicators of Success</a:t>
            </a:r>
          </a:p>
          <a:p>
            <a:r>
              <a:rPr lang="en-GB" dirty="0">
                <a:latin typeface="Poppins" panose="00000500000000000000" pitchFamily="2" charset="0"/>
                <a:cs typeface="Poppins" panose="00000500000000000000" pitchFamily="2" charset="0"/>
              </a:rPr>
              <a:t>1. </a:t>
            </a:r>
            <a:r>
              <a:rPr lang="en-GB" b="1" dirty="0">
                <a:latin typeface="Poppins" panose="00000500000000000000" pitchFamily="2" charset="0"/>
                <a:cs typeface="Poppins" panose="00000500000000000000" pitchFamily="2" charset="0"/>
              </a:rPr>
              <a:t>As a board member, do you lead by example?</a:t>
            </a:r>
          </a:p>
          <a:p>
            <a:r>
              <a:rPr lang="en-GB" dirty="0">
                <a:latin typeface="Poppins" panose="00000500000000000000" pitchFamily="2" charset="0"/>
                <a:cs typeface="Poppins" panose="00000500000000000000" pitchFamily="2" charset="0"/>
              </a:rPr>
              <a:t>Board members should be good role models when it comes to cyber security behaviours. This includes keeping the data and information you use safe and secure, and knowing what to do if you feel you have been targeted. Speaking openly and positively to employees about why cyber security is important to the organisation will improve the cyber security culture within your organisation.</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2. Can you demonstrate a collaborative approach to security policy and process design?</a:t>
            </a:r>
          </a:p>
          <a:p>
            <a:r>
              <a:rPr lang="en-GB" dirty="0">
                <a:latin typeface="Poppins" panose="00000500000000000000" pitchFamily="2" charset="0"/>
                <a:cs typeface="Poppins" panose="00000500000000000000" pitchFamily="2" charset="0"/>
              </a:rPr>
              <a:t>Cyber security is a shared responsibility. If your organisation is developing a positive cyber security culture, it should be possible for your security team to demonstrate how security policies and processes have been designed in collaboration with HR and training teams to really address the problem and improve the culture. If it is hard to point to ways in which policy or process has been shaped by the wider organisation (including business process owners), this may indicate a less mature cyber security culture.</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3. Do we have a ‘no-blame’ culture?</a:t>
            </a:r>
          </a:p>
          <a:p>
            <a:r>
              <a:rPr lang="en-GB" dirty="0">
                <a:latin typeface="Poppins" panose="00000500000000000000" pitchFamily="2" charset="0"/>
                <a:cs typeface="Poppins" panose="00000500000000000000" pitchFamily="2" charset="0"/>
              </a:rPr>
              <a:t>No blame doesn’t mean no accountability. Learning from incidents is key and understanding why something happened and preventing it in the future. For organisations with a positive culture, incident reports provide an opportunity to reflect on what could have been done differently, including the root cause, the actual response and how the organisation could improve. If the report focuses on individuals or teams who are ‘behind the problem’, this is a sign that you have a less mature cyber security culture.</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4. Do our security metrics focus on success rather than failure?</a:t>
            </a:r>
          </a:p>
          <a:p>
            <a:r>
              <a:rPr lang="en-GB" dirty="0">
                <a:latin typeface="Poppins" panose="00000500000000000000" pitchFamily="2" charset="0"/>
                <a:cs typeface="Poppins" panose="00000500000000000000" pitchFamily="2" charset="0"/>
              </a:rPr>
              <a:t>Metrics express the organisation’s values, and if you appear to value the absence of reports of problems, you incentivise people to keep quiet about issues. Consider how you can formulate your security metrics in terms of successes. For example, as well as measuring how many people clicked on a phishing email, focus on how many people reported it.</a:t>
            </a:r>
          </a:p>
        </p:txBody>
      </p:sp>
      <p:sp>
        <p:nvSpPr>
          <p:cNvPr id="4" name="Slide Number Placeholder 3"/>
          <p:cNvSpPr>
            <a:spLocks noGrp="1"/>
          </p:cNvSpPr>
          <p:nvPr>
            <p:ph type="sldNum" sz="quarter" idx="5"/>
          </p:nvPr>
        </p:nvSpPr>
        <p:spPr/>
        <p:txBody>
          <a:bodyPr/>
          <a:lstStyle/>
          <a:p>
            <a:fld id="{FFD14FE8-640A-48C3-BADC-53F0C3E7DC67}" type="slidenum">
              <a:rPr lang="en-GB" smtClean="0"/>
              <a:t>6</a:t>
            </a:fld>
            <a:endParaRPr lang="en-GB" dirty="0"/>
          </a:p>
        </p:txBody>
      </p:sp>
    </p:spTree>
    <p:extLst>
      <p:ext uri="{BB962C8B-B14F-4D97-AF65-F5344CB8AC3E}">
        <p14:creationId xmlns:p14="http://schemas.microsoft.com/office/powerpoint/2010/main" val="201491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236538"/>
            <a:ext cx="5486400" cy="3086100"/>
          </a:xfrm>
        </p:spPr>
      </p:sp>
      <p:sp>
        <p:nvSpPr>
          <p:cNvPr id="3" name="Notes Placeholder 2"/>
          <p:cNvSpPr>
            <a:spLocks noGrp="1"/>
          </p:cNvSpPr>
          <p:nvPr>
            <p:ph type="body" idx="1"/>
          </p:nvPr>
        </p:nvSpPr>
        <p:spPr>
          <a:xfrm>
            <a:off x="685800" y="3447875"/>
            <a:ext cx="5486399" cy="5696125"/>
          </a:xfrm>
        </p:spPr>
        <p:txBody>
          <a:bodyPr/>
          <a:lstStyle/>
          <a:p>
            <a:pPr algn="l" rtl="0" fontAlgn="base"/>
            <a:r>
              <a:rPr lang="en-GB" sz="1200" b="0" i="1" u="sng" dirty="0">
                <a:solidFill>
                  <a:srgbClr val="000000"/>
                </a:solidFill>
                <a:effectLst/>
                <a:latin typeface="Poppins" panose="00000500000000000000" pitchFamily="2" charset="0"/>
                <a:cs typeface="Poppins" panose="00000500000000000000" pitchFamily="2" charset="0"/>
              </a:rPr>
              <a:t>For reference, the summary of this module is: </a:t>
            </a:r>
            <a:r>
              <a:rPr lang="en-GB" sz="1200" b="0" i="0" dirty="0">
                <a:solidFill>
                  <a:srgbClr val="000000"/>
                </a:solidFill>
                <a:effectLst/>
                <a:latin typeface="Poppins" panose="00000500000000000000" pitchFamily="2" charset="0"/>
                <a:cs typeface="Poppins" panose="00000500000000000000" pitchFamily="2" charset="0"/>
              </a:rPr>
              <a:t> </a:t>
            </a:r>
          </a:p>
          <a:p>
            <a:pPr algn="l" rtl="0" fontAlgn="base"/>
            <a:endParaRPr lang="en-GB" b="0" i="0" dirty="0">
              <a:solidFill>
                <a:srgbClr val="000000"/>
              </a:solidFill>
              <a:effectLst/>
              <a:latin typeface="Poppins" panose="00000500000000000000" pitchFamily="2" charset="0"/>
              <a:cs typeface="Poppins" panose="00000500000000000000" pitchFamily="2" charset="0"/>
            </a:endParaRPr>
          </a:p>
          <a:p>
            <a:pPr algn="l" rtl="0" fontAlgn="base"/>
            <a:r>
              <a:rPr lang="en-GB" dirty="0">
                <a:latin typeface="Poppins" panose="00000500000000000000" pitchFamily="2" charset="0"/>
                <a:cs typeface="Poppins" panose="00000500000000000000" pitchFamily="2" charset="0"/>
              </a:rPr>
              <a:t>As the demand for cyber security professionals grows, senior leaders should ensure that recruitment and training meet their cyber security needs. This will include a combination of investing in your people, bringing in external expertise, and developing a pipeline of talent. The assessment of cyber skills might be an activity within the people planning part of the business, and the board should have sight of this. </a:t>
            </a:r>
          </a:p>
          <a:p>
            <a:pPr algn="l" rtl="0" fontAlgn="base"/>
            <a:r>
              <a:rPr lang="en-GB" b="1" dirty="0">
                <a:latin typeface="Poppins" panose="00000500000000000000" pitchFamily="2" charset="0"/>
                <a:cs typeface="Poppins" panose="00000500000000000000" pitchFamily="2" charset="0"/>
              </a:rPr>
              <a:t>Longer summary to support bullet points: </a:t>
            </a:r>
          </a:p>
          <a:p>
            <a:endParaRPr lang="en-GB" b="1" dirty="0">
              <a:latin typeface="Poppins" panose="00000500000000000000" pitchFamily="2" charset="0"/>
              <a:cs typeface="Poppins" panose="00000500000000000000" pitchFamily="2" charset="0"/>
            </a:endParaRPr>
          </a:p>
          <a:p>
            <a:pPr algn="l" rtl="0" fontAlgn="base"/>
            <a:r>
              <a:rPr lang="en-GB" b="1" dirty="0">
                <a:latin typeface="Poppins" panose="00000500000000000000" pitchFamily="2" charset="0"/>
                <a:cs typeface="Poppins" panose="00000500000000000000" pitchFamily="2" charset="0"/>
              </a:rPr>
              <a:t>Baseline your current skills. </a:t>
            </a:r>
          </a:p>
          <a:p>
            <a:pPr algn="l"/>
            <a:r>
              <a:rPr lang="en-GB" dirty="0">
                <a:latin typeface="Poppins" panose="00000500000000000000" pitchFamily="2" charset="0"/>
                <a:cs typeface="Poppins" panose="00000500000000000000" pitchFamily="2" charset="0"/>
              </a:rPr>
              <a:t>Your organisation’s needs for cyber expertise should inform recruitment, derived from a baseline of your organisation's current cyber expertise.  It should identify key gaps and areas of weakness, and set out the approach and urgency to address these issues. Buying in expertise where required can provide a quick solution where there's a lack of specialised cyber security knowledge. You might want to consider:</a:t>
            </a: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recruiting a skilled non-executive director to your board</a:t>
            </a: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employing a consultant to provide specific cyber security advice (a good place to look for external expertise is NCSC's </a:t>
            </a:r>
            <a:r>
              <a:rPr lang="en-GB" dirty="0">
                <a:latin typeface="Poppins" panose="00000500000000000000" pitchFamily="2" charset="0"/>
                <a:cs typeface="Poppins" panose="00000500000000000000" pitchFamily="2" charset="0"/>
                <a:hlinkClick r:id="rId3" tooltip="https://www.ncsc.gov.uk/information/about-certified-professional-scheme">
                  <a:extLst>
                    <a:ext uri="{A12FA001-AC4F-418D-AE19-62706E023703}">
                      <ahyp:hlinkClr xmlns:ahyp="http://schemas.microsoft.com/office/drawing/2018/hyperlinkcolor" val="tx"/>
                    </a:ext>
                  </a:extLst>
                </a:hlinkClick>
              </a:rPr>
              <a:t>certified cyber professionals</a:t>
            </a:r>
            <a:r>
              <a:rPr lang="en-GB" dirty="0">
                <a:latin typeface="Poppins" panose="00000500000000000000" pitchFamily="2" charset="0"/>
                <a:cs typeface="Poppins" panose="00000500000000000000" pitchFamily="2" charset="0"/>
              </a:rPr>
              <a:t>)</a:t>
            </a: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identifying specific cyber security services which can be fulfilled by a third party</a:t>
            </a: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making use of established, commodity technologies, which frees your own experts to spend time exploiting the unique insight they have into your organisation (for example, you might choose to allow cloud vendors to build and secure your infrastructure) </a:t>
            </a:r>
          </a:p>
          <a:p>
            <a:endParaRPr lang="en-GB" dirty="0">
              <a:latin typeface="Poppins" panose="00000500000000000000" pitchFamily="2" charset="0"/>
              <a:cs typeface="Poppins" panose="00000500000000000000" pitchFamily="2" charset="0"/>
            </a:endParaRPr>
          </a:p>
          <a:p>
            <a:r>
              <a:rPr lang="en-GB" dirty="0">
                <a:latin typeface="Poppins" panose="00000500000000000000" pitchFamily="2" charset="0"/>
                <a:cs typeface="Poppins" panose="00000500000000000000" pitchFamily="2" charset="0"/>
              </a:rPr>
              <a:t>Make an organisational plan to ensure cyber security needs will be met. </a:t>
            </a:r>
          </a:p>
          <a:p>
            <a:endParaRPr lang="en-GB" dirty="0">
              <a:latin typeface="Poppins" panose="00000500000000000000" pitchFamily="2" charset="0"/>
              <a:cs typeface="Poppins" panose="00000500000000000000" pitchFamily="2" charset="0"/>
            </a:endParaRPr>
          </a:p>
          <a:p>
            <a:pPr fontAlgn="base"/>
            <a:r>
              <a:rPr lang="en-GB" b="1" dirty="0">
                <a:latin typeface="Poppins" panose="00000500000000000000" pitchFamily="2" charset="0"/>
                <a:cs typeface="Poppins" panose="00000500000000000000" pitchFamily="2" charset="0"/>
              </a:rPr>
              <a:t>Cyber Awareness Programme </a:t>
            </a:r>
          </a:p>
          <a:p>
            <a:pPr fontAlgn="base"/>
            <a:r>
              <a:rPr lang="en-GB" dirty="0">
                <a:latin typeface="Poppins" panose="00000500000000000000" pitchFamily="2" charset="0"/>
                <a:cs typeface="Poppins" panose="00000500000000000000" pitchFamily="2" charset="0"/>
              </a:rPr>
              <a:t>Your organisation must have an overarching cyber awareness programme which includes a basic level of cyber security awareness for all employees to be carried out at least annually. You should also consider using outside speakers, awareness posters and company wide messaging for disseminating new insights and guidance to appropriate parts of the business. Your training provision should be reviewed regularly to account for changes in the cyber landscape and business needs. Note that putting someone through a training course does not make them a cyber security expert; they must also have the opportunity to develop hands-on, practical skills </a:t>
            </a:r>
          </a:p>
          <a:p>
            <a:endParaRPr lang="en-GB" dirty="0">
              <a:latin typeface="Poppins" panose="00000500000000000000" pitchFamily="2" charset="0"/>
              <a:cs typeface="Poppins" panose="00000500000000000000" pitchFamily="2" charset="0"/>
            </a:endParaRPr>
          </a:p>
          <a:p>
            <a:pPr algn="l" rtl="0" fontAlgn="base"/>
            <a:r>
              <a:rPr lang="en-GB" b="1" dirty="0">
                <a:latin typeface="Poppins" panose="00000500000000000000" pitchFamily="2" charset="0"/>
                <a:cs typeface="Poppins" panose="00000500000000000000" pitchFamily="2" charset="0"/>
              </a:rPr>
              <a:t>Talent Pipeline</a:t>
            </a:r>
          </a:p>
          <a:p>
            <a:pPr algn="l" rtl="0" fontAlgn="base"/>
            <a:r>
              <a:rPr lang="en-GB" dirty="0">
                <a:latin typeface="Poppins" panose="00000500000000000000" pitchFamily="2" charset="0"/>
                <a:cs typeface="Poppins" panose="00000500000000000000" pitchFamily="2" charset="0"/>
              </a:rPr>
              <a:t>Develop future staff through sponsorship, apprenticeships and work experience. Supporting young people to pursue an education in cyber security can be a brilliant way of ensuring a future pipeline of employees with the right skills.</a:t>
            </a:r>
          </a:p>
          <a:p>
            <a:pPr algn="l" rtl="0" fontAlgn="base"/>
            <a:endParaRPr lang="en-GB" dirty="0">
              <a:latin typeface="Poppins" panose="00000500000000000000" pitchFamily="2" charset="0"/>
              <a:cs typeface="Poppins" panose="00000500000000000000" pitchFamily="2" charset="0"/>
            </a:endParaRPr>
          </a:p>
          <a:p>
            <a:endParaRPr lang="en-GB" dirty="0"/>
          </a:p>
        </p:txBody>
      </p:sp>
      <p:sp>
        <p:nvSpPr>
          <p:cNvPr id="4" name="Slide Number Placeholder 3"/>
          <p:cNvSpPr>
            <a:spLocks noGrp="1"/>
          </p:cNvSpPr>
          <p:nvPr>
            <p:ph type="sldNum" sz="quarter" idx="5"/>
          </p:nvPr>
        </p:nvSpPr>
        <p:spPr/>
        <p:txBody>
          <a:bodyPr/>
          <a:lstStyle/>
          <a:p>
            <a:fld id="{FFD14FE8-640A-48C3-BADC-53F0C3E7DC67}" type="slidenum">
              <a:rPr lang="en-GB" smtClean="0"/>
              <a:t>7</a:t>
            </a:fld>
            <a:endParaRPr lang="en-GB" dirty="0"/>
          </a:p>
        </p:txBody>
      </p:sp>
    </p:spTree>
    <p:extLst>
      <p:ext uri="{BB962C8B-B14F-4D97-AF65-F5344CB8AC3E}">
        <p14:creationId xmlns:p14="http://schemas.microsoft.com/office/powerpoint/2010/main" val="1759908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371475"/>
            <a:ext cx="5486400" cy="3086100"/>
          </a:xfrm>
        </p:spPr>
      </p:sp>
      <p:sp>
        <p:nvSpPr>
          <p:cNvPr id="3" name="Notes Placeholder 2"/>
          <p:cNvSpPr>
            <a:spLocks noGrp="1"/>
          </p:cNvSpPr>
          <p:nvPr>
            <p:ph type="body" idx="1"/>
          </p:nvPr>
        </p:nvSpPr>
        <p:spPr>
          <a:xfrm>
            <a:off x="685800" y="3565321"/>
            <a:ext cx="5486400" cy="557867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Poppins" panose="00000500000000000000" pitchFamily="2" charset="0"/>
                <a:cs typeface="Poppins" panose="00000500000000000000" pitchFamily="2" charset="0"/>
              </a:rPr>
              <a:t>Indicators of Success</a:t>
            </a:r>
          </a:p>
          <a:p>
            <a:r>
              <a:rPr lang="en-GB" b="1" dirty="0">
                <a:latin typeface="Poppins" panose="00000500000000000000" pitchFamily="2" charset="0"/>
                <a:cs typeface="Poppins" panose="00000500000000000000" pitchFamily="2" charset="0"/>
              </a:rPr>
              <a:t>1</a:t>
            </a:r>
            <a:r>
              <a:rPr lang="en-GB" dirty="0">
                <a:latin typeface="Poppins" panose="00000500000000000000" pitchFamily="2" charset="0"/>
                <a:cs typeface="Poppins" panose="00000500000000000000" pitchFamily="2" charset="0"/>
              </a:rPr>
              <a:t>. </a:t>
            </a:r>
            <a:r>
              <a:rPr lang="en-GB" b="1" dirty="0">
                <a:latin typeface="Poppins" panose="00000500000000000000" pitchFamily="2" charset="0"/>
                <a:cs typeface="Poppins" panose="00000500000000000000" pitchFamily="2" charset="0"/>
              </a:rPr>
              <a:t>Can your HR team point to specific cyber skills areas which are currently needed by the organisation, and is there a plan to address the gaps?</a:t>
            </a:r>
          </a:p>
          <a:p>
            <a:r>
              <a:rPr lang="en-GB" dirty="0">
                <a:latin typeface="Poppins" panose="00000500000000000000" pitchFamily="2" charset="0"/>
                <a:cs typeface="Poppins" panose="00000500000000000000" pitchFamily="2" charset="0"/>
              </a:rPr>
              <a:t>Whoever reports to the board on HR matters should be able to report on the specific skills gaps that the organisation is facing at that time with a plan in place to develop cyber expertise where required. The board should be supporting this both in terms of investment and broader resources.</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2. Are you seeing improvements in metrics of cyber hygiene?</a:t>
            </a:r>
          </a:p>
          <a:p>
            <a:r>
              <a:rPr lang="en-GB" dirty="0">
                <a:latin typeface="Poppins" panose="00000500000000000000" pitchFamily="2" charset="0"/>
                <a:cs typeface="Poppins" panose="00000500000000000000" pitchFamily="2" charset="0"/>
              </a:rPr>
              <a:t>These might include levels of user engagement in phishing emails (exercise and real), levels of incident reporting by staff and scores in awareness training.</a:t>
            </a:r>
          </a:p>
          <a:p>
            <a:r>
              <a:rPr lang="en-GB" b="1" dirty="0">
                <a:latin typeface="Poppins" panose="00000500000000000000" pitchFamily="2" charset="0"/>
                <a:cs typeface="Poppins" panose="00000500000000000000" pitchFamily="2" charset="0"/>
              </a:rPr>
              <a:t>3. Do you have good employee retention in key cyber security roles?</a:t>
            </a:r>
          </a:p>
          <a:p>
            <a:r>
              <a:rPr lang="en-GB" dirty="0">
                <a:latin typeface="Poppins" panose="00000500000000000000" pitchFamily="2" charset="0"/>
                <a:cs typeface="Poppins" panose="00000500000000000000" pitchFamily="2" charset="0"/>
              </a:rPr>
              <a:t>Problems with retention of staff may serve as a signal of broader systemic issues that need to be examined.</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4. Does the diversity of your staff compare favourably with business and industry-reported figures?</a:t>
            </a:r>
          </a:p>
          <a:p>
            <a:r>
              <a:rPr lang="en-GB" dirty="0">
                <a:latin typeface="Poppins" panose="00000500000000000000" pitchFamily="2" charset="0"/>
                <a:cs typeface="Poppins" panose="00000500000000000000" pitchFamily="2" charset="0"/>
              </a:rPr>
              <a:t>If it does not, then your organisation might not be drawing and nurturing talent from the largest possible pool, which will put your organisation at a competitive disadvantage. Equality, diversity and inclusion should be integrated throughout (a good set of starting points are recommended in the recent Decrypting Diversity report).</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5. Does your organisation review cyber skills to establish gaps on a regular basis?</a:t>
            </a:r>
          </a:p>
          <a:p>
            <a:r>
              <a:rPr lang="en-GB" dirty="0">
                <a:latin typeface="Poppins" panose="00000500000000000000" pitchFamily="2" charset="0"/>
                <a:cs typeface="Poppins" panose="00000500000000000000" pitchFamily="2" charset="0"/>
              </a:rPr>
              <a:t>What counts as ‘regular enough’ will depend on your context, but if the document is not reviewed at least annually, this indicates that your approach to skills and expertise may no longer be aligned with the organisation’s current conditions.</a:t>
            </a:r>
          </a:p>
          <a:p>
            <a:endParaRPr lang="en-GB" dirty="0">
              <a:latin typeface="Poppins" panose="00000500000000000000" pitchFamily="2" charset="0"/>
              <a:cs typeface="Poppins" panose="00000500000000000000" pitchFamily="2" charset="0"/>
            </a:endParaRPr>
          </a:p>
          <a:p>
            <a:r>
              <a:rPr lang="en-GB" b="1" dirty="0">
                <a:latin typeface="Poppins" panose="00000500000000000000" pitchFamily="2" charset="0"/>
                <a:cs typeface="Poppins" panose="00000500000000000000" pitchFamily="2" charset="0"/>
              </a:rPr>
              <a:t>6. Does the board have sufficient knowledge to make strategic decisions about cyber security?</a:t>
            </a:r>
          </a:p>
          <a:p>
            <a:r>
              <a:rPr lang="en-GB" dirty="0">
                <a:latin typeface="Poppins" panose="00000500000000000000" pitchFamily="2" charset="0"/>
                <a:cs typeface="Poppins" panose="00000500000000000000" pitchFamily="2" charset="0"/>
              </a:rPr>
              <a:t>Cyber criminals are quick to exploit new and emerging technologies. As the threat landscape evolves, it is important to regularly assess whether the board would benefit from additional specialist support to ensure you are equipped with the knowledge to provide rigorous oversight of the organisation’s cyber resilience.</a:t>
            </a:r>
          </a:p>
        </p:txBody>
      </p:sp>
      <p:sp>
        <p:nvSpPr>
          <p:cNvPr id="4" name="Slide Number Placeholder 3"/>
          <p:cNvSpPr>
            <a:spLocks noGrp="1"/>
          </p:cNvSpPr>
          <p:nvPr>
            <p:ph type="sldNum" sz="quarter" idx="5"/>
          </p:nvPr>
        </p:nvSpPr>
        <p:spPr/>
        <p:txBody>
          <a:bodyPr/>
          <a:lstStyle/>
          <a:p>
            <a:fld id="{FFD14FE8-640A-48C3-BADC-53F0C3E7DC67}" type="slidenum">
              <a:rPr lang="en-GB" smtClean="0"/>
              <a:t>8</a:t>
            </a:fld>
            <a:endParaRPr lang="en-GB" dirty="0"/>
          </a:p>
        </p:txBody>
      </p:sp>
    </p:spTree>
    <p:extLst>
      <p:ext uri="{BB962C8B-B14F-4D97-AF65-F5344CB8AC3E}">
        <p14:creationId xmlns:p14="http://schemas.microsoft.com/office/powerpoint/2010/main" val="2519452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220663"/>
            <a:ext cx="5486400" cy="3086100"/>
          </a:xfrm>
        </p:spPr>
      </p:sp>
      <p:sp>
        <p:nvSpPr>
          <p:cNvPr id="3" name="Notes Placeholder 2"/>
          <p:cNvSpPr>
            <a:spLocks noGrp="1"/>
          </p:cNvSpPr>
          <p:nvPr>
            <p:ph type="body" idx="1"/>
          </p:nvPr>
        </p:nvSpPr>
        <p:spPr>
          <a:xfrm>
            <a:off x="838898" y="3447875"/>
            <a:ext cx="5333301" cy="4553125"/>
          </a:xfrm>
        </p:spPr>
        <p:txBody>
          <a:bodyPr/>
          <a:lstStyle/>
          <a:p>
            <a:pPr algn="l" rtl="0" fontAlgn="base"/>
            <a:r>
              <a:rPr lang="en-GB" b="0" i="1" u="sng" dirty="0">
                <a:solidFill>
                  <a:srgbClr val="000000"/>
                </a:solidFill>
                <a:effectLst/>
                <a:latin typeface="Poppins" panose="00000500000000000000" pitchFamily="2" charset="0"/>
                <a:cs typeface="Poppins" panose="00000500000000000000" pitchFamily="2" charset="0"/>
              </a:rPr>
              <a:t>For reference, the summary of this module is: </a:t>
            </a:r>
            <a:r>
              <a:rPr lang="en-GB" b="0" i="0" dirty="0">
                <a:solidFill>
                  <a:srgbClr val="000000"/>
                </a:solidFill>
                <a:effectLst/>
                <a:latin typeface="Poppins" panose="00000500000000000000" pitchFamily="2" charset="0"/>
                <a:cs typeface="Poppins" panose="00000500000000000000" pitchFamily="2" charset="0"/>
              </a:rPr>
              <a:t> </a:t>
            </a:r>
          </a:p>
          <a:p>
            <a:pPr algn="l" rtl="0" fontAlgn="base"/>
            <a:r>
              <a:rPr lang="en-GB" dirty="0">
                <a:latin typeface="Poppins" panose="00000500000000000000" pitchFamily="2" charset="0"/>
                <a:cs typeface="Poppins" panose="00000500000000000000" pitchFamily="2" charset="0"/>
              </a:rPr>
              <a:t>Understanding how technical assets are critical to your organisation's objectives is key to effective risk management. This means having a good understanding of its technical estate, and being able to identify which are the critical assets upon which your key business objectives depend. The board will therefore need to communicate key objectives in order for the technical experts to focus on protecting the things that ensure these objectives are fulfilled. </a:t>
            </a:r>
          </a:p>
          <a:p>
            <a:pPr algn="l" rtl="0" fontAlgn="base"/>
            <a:r>
              <a:rPr lang="en-GB" b="1" i="1" u="sng" dirty="0">
                <a:solidFill>
                  <a:srgbClr val="000000"/>
                </a:solidFill>
                <a:effectLst/>
                <a:latin typeface="Poppins" panose="00000500000000000000" pitchFamily="2" charset="0"/>
                <a:cs typeface="Poppins" panose="00000500000000000000" pitchFamily="2" charset="0"/>
              </a:rPr>
              <a:t>Longer summary to support bullet points:</a:t>
            </a:r>
            <a:r>
              <a:rPr lang="en-GB" b="1" i="0" dirty="0">
                <a:solidFill>
                  <a:srgbClr val="000000"/>
                </a:solidFill>
                <a:effectLst/>
                <a:latin typeface="Poppins" panose="00000500000000000000" pitchFamily="2" charset="0"/>
                <a:cs typeface="Poppins" panose="00000500000000000000" pitchFamily="2" charset="0"/>
              </a:rPr>
              <a:t> </a:t>
            </a:r>
            <a:endParaRPr lang="en-GB" sz="1800" b="1" i="0" dirty="0">
              <a:solidFill>
                <a:srgbClr val="000000"/>
              </a:solidFill>
              <a:effectLst/>
              <a:latin typeface="Poppins" panose="00000500000000000000" pitchFamily="2" charset="0"/>
              <a:cs typeface="Poppins" panose="00000500000000000000" pitchFamily="2" charset="0"/>
            </a:endParaRPr>
          </a:p>
          <a:p>
            <a:endParaRPr lang="en-GB" b="1" dirty="0">
              <a:solidFill>
                <a:srgbClr val="000000"/>
              </a:solidFill>
              <a:latin typeface="Poppins" panose="00000500000000000000" pitchFamily="2" charset="0"/>
              <a:cs typeface="Poppins" panose="00000500000000000000" pitchFamily="2" charset="0"/>
            </a:endParaRPr>
          </a:p>
          <a:p>
            <a:pPr algn="l" rtl="0" fontAlgn="base"/>
            <a:r>
              <a:rPr lang="en-GB" b="1" i="0" dirty="0">
                <a:solidFill>
                  <a:srgbClr val="000000"/>
                </a:solidFill>
                <a:effectLst/>
                <a:latin typeface="Poppins" panose="00000500000000000000" pitchFamily="2" charset="0"/>
                <a:cs typeface="Poppins" panose="00000500000000000000" pitchFamily="2" charset="0"/>
              </a:rPr>
              <a:t>Importance of understanding your technical estate</a:t>
            </a:r>
            <a:endParaRPr lang="en-GB" b="0" i="0" dirty="0">
              <a:solidFill>
                <a:srgbClr val="000000"/>
              </a:solidFill>
              <a:effectLst/>
              <a:latin typeface="Poppins" panose="00000500000000000000" pitchFamily="2" charset="0"/>
              <a:cs typeface="Poppins" panose="00000500000000000000" pitchFamily="2" charset="0"/>
            </a:endParaRPr>
          </a:p>
          <a:p>
            <a:pPr algn="l"/>
            <a:r>
              <a:rPr lang="en-GB" dirty="0">
                <a:latin typeface="Poppins" panose="00000500000000000000" pitchFamily="2" charset="0"/>
                <a:cs typeface="Poppins" panose="00000500000000000000" pitchFamily="2" charset="0"/>
              </a:rPr>
              <a:t>Understanding how technical assets are critical to your organisation's objectives is key to effective risk management. Effective cyber security risk management depends upon your organisation:</a:t>
            </a: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having a good understanding of its technical estate (the various systems, data, services and networks that are used by the organisation)</a:t>
            </a: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being able to identify which are the critical assets upon which your key business objectives depend</a:t>
            </a:r>
          </a:p>
          <a:p>
            <a:pPr>
              <a:defRPr/>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latin typeface="Poppins" panose="00000500000000000000" pitchFamily="2" charset="0"/>
                <a:cs typeface="Poppins" panose="00000500000000000000" pitchFamily="2" charset="0"/>
              </a:rPr>
              <a:t>Work out where you’re starting from</a:t>
            </a:r>
          </a:p>
          <a:p>
            <a:pPr algn="l">
              <a:buFont typeface="Arial" panose="020B0604020202020204" pitchFamily="34" charset="0"/>
              <a:buNone/>
            </a:pPr>
            <a:r>
              <a:rPr lang="en-GB" dirty="0">
                <a:latin typeface="Poppins" panose="00000500000000000000" pitchFamily="2" charset="0"/>
                <a:cs typeface="Poppins" panose="00000500000000000000" pitchFamily="2" charset="0"/>
              </a:rPr>
              <a:t>Ensuring your organisation </a:t>
            </a:r>
            <a:r>
              <a:rPr lang="en-GB" dirty="0">
                <a:latin typeface="Poppins" panose="00000500000000000000" pitchFamily="2" charset="0"/>
                <a:cs typeface="Poppins" panose="00000500000000000000" pitchFamily="2" charset="0"/>
                <a:hlinkClick r:id="rId3" tooltip="https://www.ncsc.gov.uk/collection/10-steps/asset-management">
                  <a:extLst>
                    <a:ext uri="{A12FA001-AC4F-418D-AE19-62706E023703}">
                      <ahyp:hlinkClr xmlns:ahyp="http://schemas.microsoft.com/office/drawing/2018/hyperlinkcolor" val="tx"/>
                    </a:ext>
                  </a:extLst>
                </a:hlinkClick>
              </a:rPr>
              <a:t>understands its assets</a:t>
            </a:r>
            <a:r>
              <a:rPr lang="en-GB" dirty="0">
                <a:latin typeface="Poppins" panose="00000500000000000000" pitchFamily="2" charset="0"/>
                <a:cs typeface="Poppins" panose="00000500000000000000" pitchFamily="2" charset="0"/>
              </a:rPr>
              <a:t> (such as including hardware, software, peripheral devices and removeable media) is a precursor to being able to address the resulting risks.</a:t>
            </a:r>
          </a:p>
          <a:p>
            <a:pPr algn="l">
              <a:buFont typeface="Arial" panose="020B0604020202020204" pitchFamily="34" charset="0"/>
              <a:buNone/>
            </a:pPr>
            <a:r>
              <a:rPr lang="en-GB" dirty="0">
                <a:latin typeface="Poppins" panose="00000500000000000000" pitchFamily="2" charset="0"/>
                <a:cs typeface="Poppins" panose="00000500000000000000" pitchFamily="2" charset="0"/>
              </a:rPr>
              <a:t>Records should include who is responsible for each asset, where it is stored and what it is used for. This can help you identify critical technology assets and where vulnerabilities may exist in your environment. </a:t>
            </a:r>
          </a:p>
          <a:p>
            <a:pPr algn="l">
              <a:buFont typeface="Arial" panose="020B0604020202020204" pitchFamily="34" charset="0"/>
              <a:buNone/>
            </a:pPr>
            <a:endParaRPr lang="en-GB" b="1" dirty="0">
              <a:latin typeface="Poppins" panose="00000500000000000000" pitchFamily="2" charset="0"/>
              <a:cs typeface="Poppins" panose="00000500000000000000" pitchFamily="2" charset="0"/>
            </a:endParaRPr>
          </a:p>
          <a:p>
            <a:pPr algn="l">
              <a:buFont typeface="Arial" panose="020B0604020202020204" pitchFamily="34" charset="0"/>
              <a:buNone/>
            </a:pPr>
            <a:r>
              <a:rPr lang="en-GB" b="1" dirty="0">
                <a:latin typeface="Poppins" panose="00000500000000000000" pitchFamily="2" charset="0"/>
                <a:cs typeface="Poppins" panose="00000500000000000000" pitchFamily="2" charset="0"/>
              </a:rPr>
              <a:t>Identify critical technical assets</a:t>
            </a:r>
          </a:p>
          <a:p>
            <a:pPr algn="l"/>
            <a:r>
              <a:rPr lang="en-GB" dirty="0">
                <a:latin typeface="Poppins" panose="00000500000000000000" pitchFamily="2" charset="0"/>
                <a:cs typeface="Poppins" panose="00000500000000000000" pitchFamily="2" charset="0"/>
              </a:rPr>
              <a:t>The board should take a holistic approach when considering what is critical to the organisation. For example, the board might know that a specific partner is vital, and that a compromise of their data would be catastrophic. This should be communicated to technical teams, so that they can prioritise protecting these 'crown jewels' (</a:t>
            </a:r>
            <a:r>
              <a:rPr lang="en-GB" dirty="0" err="1">
                <a:latin typeface="Poppins" panose="00000500000000000000" pitchFamily="2" charset="0"/>
                <a:cs typeface="Poppins" panose="00000500000000000000" pitchFamily="2" charset="0"/>
              </a:rPr>
              <a:t>ie</a:t>
            </a:r>
            <a:r>
              <a:rPr lang="en-GB" dirty="0">
                <a:latin typeface="Poppins" panose="00000500000000000000" pitchFamily="2" charset="0"/>
                <a:cs typeface="Poppins" panose="00000500000000000000" pitchFamily="2" charset="0"/>
              </a:rPr>
              <a:t> the things most valuable to your organisation). They could be valuable because you simply couldn't function without them, or because their compromise would cause reputational damage, or it would incur financial loss. Some examples could be:</a:t>
            </a:r>
          </a:p>
          <a:p>
            <a:pPr algn="l">
              <a:buFont typeface="Arial" panose="020B0604020202020204" pitchFamily="34" charset="0"/>
              <a:buChar char="•"/>
            </a:pPr>
            <a:endParaRPr lang="en-GB" dirty="0">
              <a:latin typeface="Poppins" panose="00000500000000000000" pitchFamily="2" charset="0"/>
              <a:cs typeface="Poppins" panose="00000500000000000000" pitchFamily="2" charset="0"/>
            </a:endParaRP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bulk personal data</a:t>
            </a: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intellectual property</a:t>
            </a: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your public-facing website</a:t>
            </a:r>
          </a:p>
          <a:p>
            <a:pPr algn="l">
              <a:buFont typeface="Arial" panose="020B0604020202020204" pitchFamily="34" charset="0"/>
              <a:buChar char="•"/>
            </a:pPr>
            <a:r>
              <a:rPr lang="en-GB" dirty="0">
                <a:latin typeface="Poppins" panose="00000500000000000000" pitchFamily="2" charset="0"/>
                <a:cs typeface="Poppins" panose="00000500000000000000" pitchFamily="2" charset="0"/>
              </a:rPr>
              <a:t>industrial control systems</a:t>
            </a:r>
          </a:p>
          <a:p>
            <a:pPr algn="l">
              <a:buFont typeface="Arial" panose="020B0604020202020204" pitchFamily="34" charset="0"/>
              <a:buNone/>
            </a:pPr>
            <a:endParaRPr lang="en-GB"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latin typeface="Poppins" panose="00000500000000000000" pitchFamily="2" charset="0"/>
                <a:cs typeface="Poppins" panose="00000500000000000000" pitchFamily="2" charset="0"/>
              </a:rPr>
              <a:t>Collaborate with other teams</a:t>
            </a:r>
          </a:p>
          <a:p>
            <a:pPr algn="l">
              <a:buFont typeface="Arial" panose="020B0604020202020204" pitchFamily="34" charset="0"/>
              <a:buNone/>
            </a:pPr>
            <a:r>
              <a:rPr lang="en-GB" dirty="0">
                <a:latin typeface="Poppins" panose="00000500000000000000" pitchFamily="2" charset="0"/>
                <a:cs typeface="Poppins" panose="00000500000000000000" pitchFamily="2" charset="0"/>
              </a:rPr>
              <a:t>Identifying critical assets upon which your core objectives depend cannot be done by your technical team alone. It requires strong collaboration between business and technology functions, and a thorough understanding of the assets themselves as well as the core business objectives. Your baseline and understanding of critical assets should be cross referenced by other key strategic plans, such as your business continuity plan, or plans for remediation of legacy systems.</a:t>
            </a:r>
          </a:p>
          <a:p>
            <a:pPr algn="l">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FFD14FE8-640A-48C3-BADC-53F0C3E7DC67}" type="slidenum">
              <a:rPr lang="en-GB" smtClean="0"/>
              <a:t>9</a:t>
            </a:fld>
            <a:endParaRPr lang="en-GB" dirty="0"/>
          </a:p>
        </p:txBody>
      </p:sp>
    </p:spTree>
    <p:extLst>
      <p:ext uri="{BB962C8B-B14F-4D97-AF65-F5344CB8AC3E}">
        <p14:creationId xmlns:p14="http://schemas.microsoft.com/office/powerpoint/2010/main" val="4231526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7" name="Picture 16" descr="A picture containing night sky&#10;&#10;Description automatically generated">
            <a:extLst>
              <a:ext uri="{FF2B5EF4-FFF2-40B4-BE49-F238E27FC236}">
                <a16:creationId xmlns:a16="http://schemas.microsoft.com/office/drawing/2014/main" id="{7BDD3417-07CD-498A-8572-E8BD8827D0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7171" y="-309265"/>
            <a:ext cx="3797669" cy="1948283"/>
          </a:xfrm>
          <a:prstGeom prst="rect">
            <a:avLst/>
          </a:prstGeom>
        </p:spPr>
      </p:pic>
      <p:sp>
        <p:nvSpPr>
          <p:cNvPr id="22" name="Rectangle 21">
            <a:extLst>
              <a:ext uri="{FF2B5EF4-FFF2-40B4-BE49-F238E27FC236}">
                <a16:creationId xmlns:a16="http://schemas.microsoft.com/office/drawing/2014/main" id="{1524CBDD-1675-4E92-BC97-1BBB30FFF447}"/>
              </a:ext>
            </a:extLst>
          </p:cNvPr>
          <p:cNvSpPr/>
          <p:nvPr userDrawn="1"/>
        </p:nvSpPr>
        <p:spPr>
          <a:xfrm flipV="1">
            <a:off x="474663" y="1861170"/>
            <a:ext cx="11160124" cy="45719"/>
          </a:xfrm>
          <a:prstGeom prst="rect">
            <a:avLst/>
          </a:prstGeom>
          <a:solidFill>
            <a:srgbClr val="02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 Placeholder 24">
            <a:extLst>
              <a:ext uri="{FF2B5EF4-FFF2-40B4-BE49-F238E27FC236}">
                <a16:creationId xmlns:a16="http://schemas.microsoft.com/office/drawing/2014/main" id="{9AACA347-A921-4450-B894-46339396D029}"/>
              </a:ext>
            </a:extLst>
          </p:cNvPr>
          <p:cNvSpPr>
            <a:spLocks noGrp="1"/>
          </p:cNvSpPr>
          <p:nvPr>
            <p:ph type="body" sz="quarter" idx="13"/>
          </p:nvPr>
        </p:nvSpPr>
        <p:spPr>
          <a:xfrm>
            <a:off x="474663" y="1389363"/>
            <a:ext cx="10367962" cy="517525"/>
          </a:xfrm>
        </p:spPr>
        <p:txBody>
          <a:bodyPr/>
          <a:lstStyle>
            <a:lvl1pPr marL="0" indent="0">
              <a:buNone/>
              <a:defRPr>
                <a:solidFill>
                  <a:srgbClr val="021D49"/>
                </a:solidFill>
                <a:latin typeface="Poppins SemiBold" panose="00000700000000000000" pitchFamily="2" charset="0"/>
                <a:cs typeface="Poppins SemiBold" panose="00000700000000000000" pitchFamily="2" charset="0"/>
              </a:defRPr>
            </a:lvl1pPr>
          </a:lstStyle>
          <a:p>
            <a:pPr lvl="0"/>
            <a:endParaRPr lang="en-GB"/>
          </a:p>
        </p:txBody>
      </p:sp>
      <p:pic>
        <p:nvPicPr>
          <p:cNvPr id="27" name="Graphic 26">
            <a:extLst>
              <a:ext uri="{FF2B5EF4-FFF2-40B4-BE49-F238E27FC236}">
                <a16:creationId xmlns:a16="http://schemas.microsoft.com/office/drawing/2014/main" id="{C5D56503-BD68-4381-A5C7-53F9E5606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77587" y="400903"/>
            <a:ext cx="457200" cy="457200"/>
          </a:xfrm>
          <a:prstGeom prst="rect">
            <a:avLst/>
          </a:prstGeom>
        </p:spPr>
      </p:pic>
      <p:cxnSp>
        <p:nvCxnSpPr>
          <p:cNvPr id="32" name="Straight Connector 31">
            <a:extLst>
              <a:ext uri="{FF2B5EF4-FFF2-40B4-BE49-F238E27FC236}">
                <a16:creationId xmlns:a16="http://schemas.microsoft.com/office/drawing/2014/main" id="{FD91CA65-B770-48F4-B66E-3C0752FF4CEF}"/>
              </a:ext>
            </a:extLst>
          </p:cNvPr>
          <p:cNvCxnSpPr/>
          <p:nvPr userDrawn="1"/>
        </p:nvCxnSpPr>
        <p:spPr>
          <a:xfrm>
            <a:off x="474663" y="6456305"/>
            <a:ext cx="11160124" cy="0"/>
          </a:xfrm>
          <a:prstGeom prst="line">
            <a:avLst/>
          </a:prstGeom>
          <a:ln>
            <a:solidFill>
              <a:srgbClr val="021D49"/>
            </a:solidFill>
          </a:ln>
        </p:spPr>
        <p:style>
          <a:lnRef idx="1">
            <a:schemeClr val="accent1"/>
          </a:lnRef>
          <a:fillRef idx="0">
            <a:schemeClr val="accent1"/>
          </a:fillRef>
          <a:effectRef idx="0">
            <a:schemeClr val="accent1"/>
          </a:effectRef>
          <a:fontRef idx="minor">
            <a:schemeClr val="tx1"/>
          </a:fontRef>
        </p:style>
      </p:cxnSp>
      <p:sp>
        <p:nvSpPr>
          <p:cNvPr id="48" name="Text Placeholder 47">
            <a:extLst>
              <a:ext uri="{FF2B5EF4-FFF2-40B4-BE49-F238E27FC236}">
                <a16:creationId xmlns:a16="http://schemas.microsoft.com/office/drawing/2014/main" id="{0740BED8-5823-4F7D-8521-1A67817EB271}"/>
              </a:ext>
            </a:extLst>
          </p:cNvPr>
          <p:cNvSpPr>
            <a:spLocks noGrp="1"/>
          </p:cNvSpPr>
          <p:nvPr>
            <p:ph type="body" sz="quarter" idx="15"/>
          </p:nvPr>
        </p:nvSpPr>
        <p:spPr>
          <a:xfrm>
            <a:off x="474663" y="2151063"/>
            <a:ext cx="5387975" cy="4137025"/>
          </a:xfrm>
        </p:spPr>
        <p:txBody>
          <a:bodyPr>
            <a:normAutofit/>
          </a:bodyPr>
          <a:lstStyle>
            <a:lvl1pPr>
              <a:defRPr sz="1600">
                <a:solidFill>
                  <a:srgbClr val="021D49"/>
                </a:solidFill>
                <a:latin typeface="Poppins Light" panose="00000400000000000000" pitchFamily="2" charset="0"/>
                <a:cs typeface="Poppins Light" panose="00000400000000000000" pitchFamily="2" charset="0"/>
              </a:defRPr>
            </a:lvl1pPr>
            <a:lvl2pPr>
              <a:defRPr sz="1400">
                <a:solidFill>
                  <a:srgbClr val="021D49"/>
                </a:solidFill>
                <a:latin typeface="Poppins Light" panose="00000400000000000000" pitchFamily="2" charset="0"/>
                <a:cs typeface="Poppins Light" panose="00000400000000000000" pitchFamily="2" charset="0"/>
              </a:defRPr>
            </a:lvl2pPr>
            <a:lvl3pPr>
              <a:defRPr sz="1200">
                <a:solidFill>
                  <a:srgbClr val="021D49"/>
                </a:solidFill>
                <a:latin typeface="Poppins Light" panose="00000400000000000000" pitchFamily="2" charset="0"/>
                <a:cs typeface="Poppins Light" panose="00000400000000000000" pitchFamily="2" charset="0"/>
              </a:defRPr>
            </a:lvl3pPr>
            <a:lvl4pPr>
              <a:defRPr sz="1100">
                <a:solidFill>
                  <a:srgbClr val="021D49"/>
                </a:solidFill>
                <a:latin typeface="Poppins Light" panose="00000400000000000000" pitchFamily="2" charset="0"/>
                <a:cs typeface="Poppins Light" panose="00000400000000000000" pitchFamily="2" charset="0"/>
              </a:defRPr>
            </a:lvl4pPr>
            <a:lvl5pPr>
              <a:defRPr sz="1100">
                <a:solidFill>
                  <a:srgbClr val="021D49"/>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4162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1E1C2-AE48-4560-8C7C-1BE7FF01396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20E89A5-19BD-423D-A4F4-AC6702F28EB4}"/>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4" name="Footer Placeholder 3">
            <a:extLst>
              <a:ext uri="{FF2B5EF4-FFF2-40B4-BE49-F238E27FC236}">
                <a16:creationId xmlns:a16="http://schemas.microsoft.com/office/drawing/2014/main" id="{C2746670-99CF-4494-98BA-2E4D39B5D79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E35E097-4342-42CB-AA23-AADE72838C11}"/>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393964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F7C8B-F2B2-482C-911D-2FF6EE80CEE1}"/>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3" name="Footer Placeholder 2">
            <a:extLst>
              <a:ext uri="{FF2B5EF4-FFF2-40B4-BE49-F238E27FC236}">
                <a16:creationId xmlns:a16="http://schemas.microsoft.com/office/drawing/2014/main" id="{A00E1D47-7BD0-438C-838B-AC09AF507DC8}"/>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52922CA2-9B61-415A-AC7F-773456AFD9BA}"/>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2096067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D240-3D93-4C85-8DDF-A50263E6E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9702D7A-D6D1-487B-B0DD-C23DAE4668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5A71201-7217-4D87-8DED-65C31F2AD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33069A-C8BE-4F29-B95E-F04DDEB9079A}"/>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6" name="Footer Placeholder 5">
            <a:extLst>
              <a:ext uri="{FF2B5EF4-FFF2-40B4-BE49-F238E27FC236}">
                <a16:creationId xmlns:a16="http://schemas.microsoft.com/office/drawing/2014/main" id="{C7E952DC-6B92-4162-8241-AA00546ADB9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36E72CB-BC7B-4415-80A1-A3AC1BAD4BE4}"/>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4052260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F4BA-A0A1-4A52-BA4B-675759D70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179D0C7-0704-41DB-A17D-AA2DFE0AF2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69AD6FA-B72E-4D42-9A76-D11D99109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BCEFE-44C3-4142-9CFC-58CD4DA99A22}"/>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6" name="Footer Placeholder 5">
            <a:extLst>
              <a:ext uri="{FF2B5EF4-FFF2-40B4-BE49-F238E27FC236}">
                <a16:creationId xmlns:a16="http://schemas.microsoft.com/office/drawing/2014/main" id="{ADCC7C83-4FAD-4B26-93CB-A577583D982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A117A79-D0BD-4043-87E0-ADD4C3C49D17}"/>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12939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938F-E3D8-4FE3-ACB8-2D23F367B89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F4DBE1-CF23-4BB5-B231-D477D2BED8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89563C-AF8D-47F5-86F1-585F45AB995E}"/>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5" name="Footer Placeholder 4">
            <a:extLst>
              <a:ext uri="{FF2B5EF4-FFF2-40B4-BE49-F238E27FC236}">
                <a16:creationId xmlns:a16="http://schemas.microsoft.com/office/drawing/2014/main" id="{39C9F9DC-9A4F-48A4-80E2-EAEEECAFA48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4188803-1E24-47BE-ABBF-82A9C075BA1D}"/>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2787343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44770-3968-4D17-B670-2E6D427957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6EE70D-3F98-4DB4-94BF-3D85C73D7D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384288-54FD-4EA8-A406-6D7A4702D213}"/>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5" name="Footer Placeholder 4">
            <a:extLst>
              <a:ext uri="{FF2B5EF4-FFF2-40B4-BE49-F238E27FC236}">
                <a16:creationId xmlns:a16="http://schemas.microsoft.com/office/drawing/2014/main" id="{CA1132E5-D38B-4F1A-B0DD-1DF87903192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AF3F045-FFE4-42D1-98DD-EE085C9D8CA1}"/>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1644086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E329-C2E9-4CE7-BF6C-98D98DD4F2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941CBD-FD06-4F7D-B7AF-CB3D4745A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E1871B-8EA8-4F89-9340-D14FFB87D6EF}"/>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5" name="Footer Placeholder 4">
            <a:extLst>
              <a:ext uri="{FF2B5EF4-FFF2-40B4-BE49-F238E27FC236}">
                <a16:creationId xmlns:a16="http://schemas.microsoft.com/office/drawing/2014/main" id="{30C22F62-1883-4B2C-BAAD-4AAFD4054D6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85B48CC-9FEE-4846-99AC-9F2BE4AA8F2E}"/>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2789084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F383-C879-474E-9E5F-80309CE110A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B575D51-E09C-4CAA-99EA-93EBF4280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E8E822-68E1-431E-8D8C-09CE648DEF59}"/>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5" name="Footer Placeholder 4">
            <a:extLst>
              <a:ext uri="{FF2B5EF4-FFF2-40B4-BE49-F238E27FC236}">
                <a16:creationId xmlns:a16="http://schemas.microsoft.com/office/drawing/2014/main" id="{06C9F385-54CB-4D40-96CA-BF32586DE85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9A37B22-8C98-4AEB-9E3D-DDF95D8C2E92}"/>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3361062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8F31-A883-4DB5-9C9C-ABEBA9EB31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2BCA505-0504-4B2D-8264-B5237CFD72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0DB468-ACD5-418D-97FF-2B536AEE8C97}"/>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5" name="Footer Placeholder 4">
            <a:extLst>
              <a:ext uri="{FF2B5EF4-FFF2-40B4-BE49-F238E27FC236}">
                <a16:creationId xmlns:a16="http://schemas.microsoft.com/office/drawing/2014/main" id="{D642BE0B-2E64-46FA-91A7-26D06283B0C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4AB41E4-E350-48DC-89A3-DB4D03F3893B}"/>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130298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5AE3-D77A-43C0-A152-2C682AD956F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81BA80B-AF50-4CCD-B4EB-47A51483F9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908B9D7-88D3-45B1-8002-233BA425F2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4A8B52A-C28F-405B-AB1F-5F39DCE2B26B}"/>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6" name="Footer Placeholder 5">
            <a:extLst>
              <a:ext uri="{FF2B5EF4-FFF2-40B4-BE49-F238E27FC236}">
                <a16:creationId xmlns:a16="http://schemas.microsoft.com/office/drawing/2014/main" id="{A47B136D-0AB0-42B4-B961-12011FFF4356}"/>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9A5ABF6B-A002-4511-B3BF-33B4A0D58597}"/>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225638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7" name="Picture 16" descr="A picture containing night sky&#10;&#10;Description automatically generated">
            <a:extLst>
              <a:ext uri="{FF2B5EF4-FFF2-40B4-BE49-F238E27FC236}">
                <a16:creationId xmlns:a16="http://schemas.microsoft.com/office/drawing/2014/main" id="{7BDD3417-07CD-498A-8572-E8BD8827D0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7171" y="-309265"/>
            <a:ext cx="3797669" cy="1948283"/>
          </a:xfrm>
          <a:prstGeom prst="rect">
            <a:avLst/>
          </a:prstGeom>
        </p:spPr>
      </p:pic>
      <p:sp>
        <p:nvSpPr>
          <p:cNvPr id="22" name="Rectangle 21">
            <a:extLst>
              <a:ext uri="{FF2B5EF4-FFF2-40B4-BE49-F238E27FC236}">
                <a16:creationId xmlns:a16="http://schemas.microsoft.com/office/drawing/2014/main" id="{1524CBDD-1675-4E92-BC97-1BBB30FFF447}"/>
              </a:ext>
            </a:extLst>
          </p:cNvPr>
          <p:cNvSpPr/>
          <p:nvPr userDrawn="1"/>
        </p:nvSpPr>
        <p:spPr>
          <a:xfrm flipV="1">
            <a:off x="474663" y="1861170"/>
            <a:ext cx="11160124" cy="45719"/>
          </a:xfrm>
          <a:prstGeom prst="rect">
            <a:avLst/>
          </a:prstGeom>
          <a:solidFill>
            <a:srgbClr val="02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 Placeholder 24">
            <a:extLst>
              <a:ext uri="{FF2B5EF4-FFF2-40B4-BE49-F238E27FC236}">
                <a16:creationId xmlns:a16="http://schemas.microsoft.com/office/drawing/2014/main" id="{9AACA347-A921-4450-B894-46339396D029}"/>
              </a:ext>
            </a:extLst>
          </p:cNvPr>
          <p:cNvSpPr>
            <a:spLocks noGrp="1"/>
          </p:cNvSpPr>
          <p:nvPr>
            <p:ph type="body" sz="quarter" idx="13"/>
          </p:nvPr>
        </p:nvSpPr>
        <p:spPr>
          <a:xfrm>
            <a:off x="474663" y="1389363"/>
            <a:ext cx="10367962" cy="517525"/>
          </a:xfrm>
        </p:spPr>
        <p:txBody>
          <a:bodyPr/>
          <a:lstStyle>
            <a:lvl1pPr marL="0" indent="0">
              <a:buNone/>
              <a:defRPr>
                <a:solidFill>
                  <a:srgbClr val="021D49"/>
                </a:solidFill>
                <a:latin typeface="Poppins SemiBold" panose="00000700000000000000" pitchFamily="2" charset="0"/>
                <a:cs typeface="Poppins SemiBold" panose="00000700000000000000" pitchFamily="2" charset="0"/>
              </a:defRPr>
            </a:lvl1pPr>
          </a:lstStyle>
          <a:p>
            <a:pPr lvl="0"/>
            <a:endParaRPr lang="en-GB"/>
          </a:p>
        </p:txBody>
      </p:sp>
      <p:pic>
        <p:nvPicPr>
          <p:cNvPr id="27" name="Graphic 26">
            <a:extLst>
              <a:ext uri="{FF2B5EF4-FFF2-40B4-BE49-F238E27FC236}">
                <a16:creationId xmlns:a16="http://schemas.microsoft.com/office/drawing/2014/main" id="{C5D56503-BD68-4381-A5C7-53F9E5606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77587" y="400903"/>
            <a:ext cx="457200" cy="457200"/>
          </a:xfrm>
          <a:prstGeom prst="rect">
            <a:avLst/>
          </a:prstGeom>
        </p:spPr>
      </p:pic>
      <p:cxnSp>
        <p:nvCxnSpPr>
          <p:cNvPr id="32" name="Straight Connector 31">
            <a:extLst>
              <a:ext uri="{FF2B5EF4-FFF2-40B4-BE49-F238E27FC236}">
                <a16:creationId xmlns:a16="http://schemas.microsoft.com/office/drawing/2014/main" id="{FD91CA65-B770-48F4-B66E-3C0752FF4CEF}"/>
              </a:ext>
            </a:extLst>
          </p:cNvPr>
          <p:cNvCxnSpPr/>
          <p:nvPr userDrawn="1"/>
        </p:nvCxnSpPr>
        <p:spPr>
          <a:xfrm>
            <a:off x="474663" y="6456305"/>
            <a:ext cx="11160124" cy="0"/>
          </a:xfrm>
          <a:prstGeom prst="line">
            <a:avLst/>
          </a:prstGeom>
          <a:ln>
            <a:solidFill>
              <a:srgbClr val="021D49"/>
            </a:solidFill>
          </a:ln>
        </p:spPr>
        <p:style>
          <a:lnRef idx="1">
            <a:schemeClr val="accent1"/>
          </a:lnRef>
          <a:fillRef idx="0">
            <a:schemeClr val="accent1"/>
          </a:fillRef>
          <a:effectRef idx="0">
            <a:schemeClr val="accent1"/>
          </a:effectRef>
          <a:fontRef idx="minor">
            <a:schemeClr val="tx1"/>
          </a:fontRef>
        </p:style>
      </p:cxnSp>
      <p:sp>
        <p:nvSpPr>
          <p:cNvPr id="9" name="Text Placeholder 47">
            <a:extLst>
              <a:ext uri="{FF2B5EF4-FFF2-40B4-BE49-F238E27FC236}">
                <a16:creationId xmlns:a16="http://schemas.microsoft.com/office/drawing/2014/main" id="{76833870-02FD-4032-9C6B-CBAB696BFE3A}"/>
              </a:ext>
            </a:extLst>
          </p:cNvPr>
          <p:cNvSpPr>
            <a:spLocks noGrp="1"/>
          </p:cNvSpPr>
          <p:nvPr>
            <p:ph type="body" sz="quarter" idx="15"/>
          </p:nvPr>
        </p:nvSpPr>
        <p:spPr>
          <a:xfrm>
            <a:off x="474663" y="2151063"/>
            <a:ext cx="5387975" cy="4137025"/>
          </a:xfrm>
        </p:spPr>
        <p:txBody>
          <a:bodyPr>
            <a:normAutofit/>
          </a:bodyPr>
          <a:lstStyle>
            <a:lvl1pPr>
              <a:defRPr sz="1600">
                <a:solidFill>
                  <a:srgbClr val="021D49"/>
                </a:solidFill>
                <a:latin typeface="Poppins Light" panose="00000400000000000000" pitchFamily="2" charset="0"/>
                <a:cs typeface="Poppins Light" panose="00000400000000000000" pitchFamily="2" charset="0"/>
              </a:defRPr>
            </a:lvl1pPr>
            <a:lvl2pPr>
              <a:defRPr sz="1400">
                <a:solidFill>
                  <a:srgbClr val="021D49"/>
                </a:solidFill>
                <a:latin typeface="Poppins Light" panose="00000400000000000000" pitchFamily="2" charset="0"/>
                <a:cs typeface="Poppins Light" panose="00000400000000000000" pitchFamily="2" charset="0"/>
              </a:defRPr>
            </a:lvl2pPr>
            <a:lvl3pPr>
              <a:defRPr sz="1200">
                <a:solidFill>
                  <a:srgbClr val="021D49"/>
                </a:solidFill>
                <a:latin typeface="Poppins Light" panose="00000400000000000000" pitchFamily="2" charset="0"/>
                <a:cs typeface="Poppins Light" panose="00000400000000000000" pitchFamily="2" charset="0"/>
              </a:defRPr>
            </a:lvl3pPr>
            <a:lvl4pPr>
              <a:defRPr sz="1100">
                <a:solidFill>
                  <a:srgbClr val="021D49"/>
                </a:solidFill>
                <a:latin typeface="Poppins Light" panose="00000400000000000000" pitchFamily="2" charset="0"/>
                <a:cs typeface="Poppins Light" panose="00000400000000000000" pitchFamily="2" charset="0"/>
              </a:defRPr>
            </a:lvl4pPr>
            <a:lvl5pPr>
              <a:defRPr sz="1100">
                <a:solidFill>
                  <a:srgbClr val="021D49"/>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05954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1A46-6E66-4ACF-A295-3610CA48A89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2E973AA-065A-42E7-8408-9729DE5C1A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D2670-B751-454D-8D4C-27618F2C8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50F2804-208A-40C6-9B47-69F876B8A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78A8C5-03CF-4AB6-BF05-D528F3B0FB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C7B373-9766-41E3-B8F3-B8A52AB8419D}"/>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8" name="Footer Placeholder 7">
            <a:extLst>
              <a:ext uri="{FF2B5EF4-FFF2-40B4-BE49-F238E27FC236}">
                <a16:creationId xmlns:a16="http://schemas.microsoft.com/office/drawing/2014/main" id="{F84EACBA-95B7-4248-96A6-D9172A2E33B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8CCA77B2-0F25-49E8-BE32-3D0299572953}"/>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1375249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6437-2029-43BE-83BE-E85723C6CE6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73422D4-2E4D-4690-8512-080576AAB690}"/>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4" name="Footer Placeholder 3">
            <a:extLst>
              <a:ext uri="{FF2B5EF4-FFF2-40B4-BE49-F238E27FC236}">
                <a16:creationId xmlns:a16="http://schemas.microsoft.com/office/drawing/2014/main" id="{50CC8FCD-F56C-4311-894A-BF4F6A3E34E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0EA51E3-6EB1-4F4B-8240-318C3188184F}"/>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2813597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7509B6-DC99-4939-A338-AA14348C97A5}"/>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3" name="Footer Placeholder 2">
            <a:extLst>
              <a:ext uri="{FF2B5EF4-FFF2-40B4-BE49-F238E27FC236}">
                <a16:creationId xmlns:a16="http://schemas.microsoft.com/office/drawing/2014/main" id="{577B6DA7-A3FD-44C1-8168-74E896F433EA}"/>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FF76F37-F9B6-4DD7-BFB4-506BE5D6AA7F}"/>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3251176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429B-4402-43B2-B965-A97BB914A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810B220-0D37-45B5-9740-C5AFA80842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7DF65F-F8C3-4475-BE95-53D175AE6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DFF703-8EE3-4FC2-A7CC-7A1F36500245}"/>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6" name="Footer Placeholder 5">
            <a:extLst>
              <a:ext uri="{FF2B5EF4-FFF2-40B4-BE49-F238E27FC236}">
                <a16:creationId xmlns:a16="http://schemas.microsoft.com/office/drawing/2014/main" id="{57EBEE30-DBCE-4B74-A1B1-90F02013EC9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10FD478-6B17-4064-AC02-674296A4C3BE}"/>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862988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8BACC-1313-42CE-A0CD-2747198999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BC32873-F05E-4163-8CE2-873CD8BD7D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FF2ABDDE-ACCD-4B75-BF0F-B594AAA64D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BB8EDF-B325-4DD8-8484-4B6EDAD3B42F}"/>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6" name="Footer Placeholder 5">
            <a:extLst>
              <a:ext uri="{FF2B5EF4-FFF2-40B4-BE49-F238E27FC236}">
                <a16:creationId xmlns:a16="http://schemas.microsoft.com/office/drawing/2014/main" id="{91AAE3C6-BCE1-4E49-853E-0B39B083461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E8B6F47-5242-4889-94CF-5CA4F873DE81}"/>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1606763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BBD1-B17F-4E58-A587-47C19C445D0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E749CF-704E-4B35-9239-8A996D1136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4964B7-E179-40EB-8E3C-21AAB5638286}"/>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5" name="Footer Placeholder 4">
            <a:extLst>
              <a:ext uri="{FF2B5EF4-FFF2-40B4-BE49-F238E27FC236}">
                <a16:creationId xmlns:a16="http://schemas.microsoft.com/office/drawing/2014/main" id="{AB35788A-351F-47D5-B503-15D41B37722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452C1A8-427F-4A91-B652-83AF7A7C2F8A}"/>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441888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E87122-1451-4370-896C-0396BF8DFE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75CF7B-4F63-4CC8-B794-9180F1E3B1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8D4B11-8319-458B-816C-1E287AE783CA}"/>
              </a:ext>
            </a:extLst>
          </p:cNvPr>
          <p:cNvSpPr>
            <a:spLocks noGrp="1"/>
          </p:cNvSpPr>
          <p:nvPr>
            <p:ph type="dt" sz="half" idx="10"/>
          </p:nvPr>
        </p:nvSpPr>
        <p:spPr/>
        <p:txBody>
          <a:bodyPr/>
          <a:lstStyle/>
          <a:p>
            <a:fld id="{8B57E1C2-DDC9-4BEF-8400-1C06BF5B0C62}" type="datetimeFigureOut">
              <a:rPr lang="en-GB" smtClean="0"/>
              <a:t>23/10/2023</a:t>
            </a:fld>
            <a:endParaRPr lang="en-GB" dirty="0"/>
          </a:p>
        </p:txBody>
      </p:sp>
      <p:sp>
        <p:nvSpPr>
          <p:cNvPr id="5" name="Footer Placeholder 4">
            <a:extLst>
              <a:ext uri="{FF2B5EF4-FFF2-40B4-BE49-F238E27FC236}">
                <a16:creationId xmlns:a16="http://schemas.microsoft.com/office/drawing/2014/main" id="{E7E288EB-FC60-46C4-B0D9-E3FAD5589F1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12C37B8-5C26-413D-887D-8D5ACA733A33}"/>
              </a:ext>
            </a:extLst>
          </p:cNvPr>
          <p:cNvSpPr>
            <a:spLocks noGrp="1"/>
          </p:cNvSpPr>
          <p:nvPr>
            <p:ph type="sldNum" sz="quarter" idx="12"/>
          </p:nvPr>
        </p:nvSpPr>
        <p:spPr/>
        <p:txBody>
          <a:bodyPr/>
          <a:lstStyle/>
          <a:p>
            <a:fld id="{96180A7D-2850-4397-87A3-BA67CBA76817}" type="slidenum">
              <a:rPr lang="en-GB" smtClean="0"/>
              <a:t>‹#›</a:t>
            </a:fld>
            <a:endParaRPr lang="en-GB" dirty="0"/>
          </a:p>
        </p:txBody>
      </p:sp>
    </p:spTree>
    <p:extLst>
      <p:ext uri="{BB962C8B-B14F-4D97-AF65-F5344CB8AC3E}">
        <p14:creationId xmlns:p14="http://schemas.microsoft.com/office/powerpoint/2010/main" val="473130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3DECA6-93F0-4AA5-B976-6B871C393A0F}"/>
              </a:ext>
            </a:extLst>
          </p:cNvPr>
          <p:cNvSpPr/>
          <p:nvPr userDrawn="1"/>
        </p:nvSpPr>
        <p:spPr>
          <a:xfrm>
            <a:off x="0" y="0"/>
            <a:ext cx="12192000" cy="6858000"/>
          </a:xfrm>
          <a:prstGeom prst="rect">
            <a:avLst/>
          </a:prstGeom>
          <a:solidFill>
            <a:srgbClr val="021D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19" descr="A picture containing text&#10;&#10;Description automatically generated">
            <a:extLst>
              <a:ext uri="{FF2B5EF4-FFF2-40B4-BE49-F238E27FC236}">
                <a16:creationId xmlns:a16="http://schemas.microsoft.com/office/drawing/2014/main" id="{9AC49D4A-3E6B-4CA7-9EDB-A8B52BCD60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24" y="-307497"/>
            <a:ext cx="3794222" cy="1946515"/>
          </a:xfrm>
          <a:prstGeom prst="rect">
            <a:avLst/>
          </a:prstGeom>
        </p:spPr>
      </p:pic>
      <p:pic>
        <p:nvPicPr>
          <p:cNvPr id="21" name="Graphic 20">
            <a:extLst>
              <a:ext uri="{FF2B5EF4-FFF2-40B4-BE49-F238E27FC236}">
                <a16:creationId xmlns:a16="http://schemas.microsoft.com/office/drawing/2014/main" id="{C10327B9-D4F8-40E8-8589-BC1EB045DE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77587" y="400903"/>
            <a:ext cx="457200" cy="457200"/>
          </a:xfrm>
          <a:prstGeom prst="rect">
            <a:avLst/>
          </a:prstGeom>
        </p:spPr>
      </p:pic>
      <p:sp>
        <p:nvSpPr>
          <p:cNvPr id="23" name="Rectangle 22">
            <a:extLst>
              <a:ext uri="{FF2B5EF4-FFF2-40B4-BE49-F238E27FC236}">
                <a16:creationId xmlns:a16="http://schemas.microsoft.com/office/drawing/2014/main" id="{3FB9DD12-DFFC-48C3-8D0D-494106D8DE23}"/>
              </a:ext>
            </a:extLst>
          </p:cNvPr>
          <p:cNvSpPr/>
          <p:nvPr userDrawn="1"/>
        </p:nvSpPr>
        <p:spPr>
          <a:xfrm flipV="1">
            <a:off x="474663" y="1861170"/>
            <a:ext cx="1116012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4" name="Straight Connector 23">
            <a:extLst>
              <a:ext uri="{FF2B5EF4-FFF2-40B4-BE49-F238E27FC236}">
                <a16:creationId xmlns:a16="http://schemas.microsoft.com/office/drawing/2014/main" id="{9334B953-DE6E-43E6-99AD-CF6C4DDB8877}"/>
              </a:ext>
            </a:extLst>
          </p:cNvPr>
          <p:cNvCxnSpPr/>
          <p:nvPr userDrawn="1"/>
        </p:nvCxnSpPr>
        <p:spPr>
          <a:xfrm>
            <a:off x="474663" y="6456305"/>
            <a:ext cx="11160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 Placeholder 24">
            <a:extLst>
              <a:ext uri="{FF2B5EF4-FFF2-40B4-BE49-F238E27FC236}">
                <a16:creationId xmlns:a16="http://schemas.microsoft.com/office/drawing/2014/main" id="{8AAE0DCC-B8D6-4ECA-B96A-B95B76F09A25}"/>
              </a:ext>
            </a:extLst>
          </p:cNvPr>
          <p:cNvSpPr>
            <a:spLocks noGrp="1"/>
          </p:cNvSpPr>
          <p:nvPr>
            <p:ph type="body" sz="quarter" idx="13"/>
          </p:nvPr>
        </p:nvSpPr>
        <p:spPr>
          <a:xfrm>
            <a:off x="474663" y="1389363"/>
            <a:ext cx="10367962" cy="517525"/>
          </a:xfrm>
        </p:spPr>
        <p:txBody>
          <a:bodyPr/>
          <a:lstStyle>
            <a:lvl1pPr marL="0" indent="0">
              <a:buNone/>
              <a:defRPr>
                <a:solidFill>
                  <a:schemeClr val="bg1"/>
                </a:solidFill>
                <a:latin typeface="Poppins SemiBold" panose="00000700000000000000" pitchFamily="2" charset="0"/>
                <a:cs typeface="Poppins SemiBold" panose="00000700000000000000" pitchFamily="2" charset="0"/>
              </a:defRPr>
            </a:lvl1pPr>
          </a:lstStyle>
          <a:p>
            <a:pPr lvl="0"/>
            <a:endParaRPr lang="en-GB"/>
          </a:p>
        </p:txBody>
      </p:sp>
      <p:sp>
        <p:nvSpPr>
          <p:cNvPr id="27" name="Text Placeholder 47">
            <a:extLst>
              <a:ext uri="{FF2B5EF4-FFF2-40B4-BE49-F238E27FC236}">
                <a16:creationId xmlns:a16="http://schemas.microsoft.com/office/drawing/2014/main" id="{9DB97242-74C4-42D5-821A-6933CD1AA0F2}"/>
              </a:ext>
            </a:extLst>
          </p:cNvPr>
          <p:cNvSpPr>
            <a:spLocks noGrp="1"/>
          </p:cNvSpPr>
          <p:nvPr>
            <p:ph type="body" sz="quarter" idx="15"/>
          </p:nvPr>
        </p:nvSpPr>
        <p:spPr>
          <a:xfrm>
            <a:off x="474663" y="2151063"/>
            <a:ext cx="5387975" cy="4137025"/>
          </a:xfrm>
        </p:spPr>
        <p:txBody>
          <a:bodyPr>
            <a:normAutofit/>
          </a:bodyPr>
          <a:lstStyle>
            <a:lvl1pPr>
              <a:defRPr sz="1600">
                <a:solidFill>
                  <a:schemeClr val="bg1"/>
                </a:solidFill>
                <a:latin typeface="Poppins Light" panose="00000400000000000000" pitchFamily="2" charset="0"/>
                <a:cs typeface="Poppins Light" panose="00000400000000000000" pitchFamily="2" charset="0"/>
              </a:defRPr>
            </a:lvl1pPr>
            <a:lvl2pPr>
              <a:defRPr sz="1400">
                <a:solidFill>
                  <a:schemeClr val="bg1"/>
                </a:solidFill>
                <a:latin typeface="Poppins Light" panose="00000400000000000000" pitchFamily="2" charset="0"/>
                <a:cs typeface="Poppins Light" panose="00000400000000000000" pitchFamily="2" charset="0"/>
              </a:defRPr>
            </a:lvl2pPr>
            <a:lvl3pPr>
              <a:defRPr sz="1200">
                <a:solidFill>
                  <a:schemeClr val="bg1"/>
                </a:solidFill>
                <a:latin typeface="Poppins Light" panose="00000400000000000000" pitchFamily="2" charset="0"/>
                <a:cs typeface="Poppins Light" panose="00000400000000000000" pitchFamily="2" charset="0"/>
              </a:defRPr>
            </a:lvl3pPr>
            <a:lvl4pPr>
              <a:defRPr sz="1100">
                <a:solidFill>
                  <a:schemeClr val="bg1"/>
                </a:solidFill>
                <a:latin typeface="Poppins Light" panose="00000400000000000000" pitchFamily="2" charset="0"/>
                <a:cs typeface="Poppins Light" panose="00000400000000000000" pitchFamily="2" charset="0"/>
              </a:defRPr>
            </a:lvl4pPr>
            <a:lvl5pPr>
              <a:defRPr sz="1100">
                <a:solidFill>
                  <a:schemeClr val="bg1"/>
                </a:solidFill>
                <a:latin typeface="Poppins Light" panose="00000400000000000000" pitchFamily="2" charset="0"/>
                <a:cs typeface="Poppins Light" panose="000004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950971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591D45-C02B-4E5E-B10E-739D1B922684}"/>
              </a:ext>
            </a:extLst>
          </p:cNvPr>
          <p:cNvSpPr/>
          <p:nvPr userDrawn="1"/>
        </p:nvSpPr>
        <p:spPr>
          <a:xfrm>
            <a:off x="10571" y="0"/>
            <a:ext cx="12192000" cy="6858000"/>
          </a:xfrm>
          <a:prstGeom prst="rect">
            <a:avLst/>
          </a:prstGeom>
          <a:solidFill>
            <a:srgbClr val="021D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A picture containing text&#10;&#10;Description automatically generated">
            <a:extLst>
              <a:ext uri="{FF2B5EF4-FFF2-40B4-BE49-F238E27FC236}">
                <a16:creationId xmlns:a16="http://schemas.microsoft.com/office/drawing/2014/main" id="{CDA08EA9-2434-474B-A1F8-AB407FD81B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3724" y="-307497"/>
            <a:ext cx="3794222" cy="1946515"/>
          </a:xfrm>
          <a:prstGeom prst="rect">
            <a:avLst/>
          </a:prstGeom>
        </p:spPr>
      </p:pic>
      <p:pic>
        <p:nvPicPr>
          <p:cNvPr id="44" name="Graphic 43">
            <a:extLst>
              <a:ext uri="{FF2B5EF4-FFF2-40B4-BE49-F238E27FC236}">
                <a16:creationId xmlns:a16="http://schemas.microsoft.com/office/drawing/2014/main" id="{AFCDDB79-00C7-404C-BCC5-E466CFA8CDD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0020"/>
          <a:stretch/>
        </p:blipFill>
        <p:spPr>
          <a:xfrm>
            <a:off x="10571" y="1462037"/>
            <a:ext cx="11439891" cy="5921988"/>
          </a:xfrm>
          <a:prstGeom prst="rect">
            <a:avLst/>
          </a:prstGeom>
        </p:spPr>
      </p:pic>
    </p:spTree>
    <p:extLst>
      <p:ext uri="{BB962C8B-B14F-4D97-AF65-F5344CB8AC3E}">
        <p14:creationId xmlns:p14="http://schemas.microsoft.com/office/powerpoint/2010/main" val="1112288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2B0-B2DB-44DC-9E75-597989AD7B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04797ED-8C4B-4040-93B6-90F939384A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7519834-AD24-4383-92AC-9DADB5755C61}"/>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5" name="Footer Placeholder 4">
            <a:extLst>
              <a:ext uri="{FF2B5EF4-FFF2-40B4-BE49-F238E27FC236}">
                <a16:creationId xmlns:a16="http://schemas.microsoft.com/office/drawing/2014/main" id="{0650B624-4333-40CC-BEB7-70D2041D95D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960521A-FF05-4CD9-8798-FA42873020EC}"/>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1768565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B3AC-C2BE-4902-854C-FB15C62402F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BACC49E-630D-4F62-A066-D6614B6CB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737B73-66C0-4707-8A35-D0BCD5A0C109}"/>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5" name="Footer Placeholder 4">
            <a:extLst>
              <a:ext uri="{FF2B5EF4-FFF2-40B4-BE49-F238E27FC236}">
                <a16:creationId xmlns:a16="http://schemas.microsoft.com/office/drawing/2014/main" id="{F84AFCB0-A96E-4041-84C9-A1570D008CB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43EFF36-B7E9-4CEF-8370-662CC9CFCEFB}"/>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238474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A6DA-5AC3-4D08-AC83-D3BC1B1A2A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FC15F83-B840-429F-9FEF-B59805880A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A6542D-D17F-4C22-BCA7-7F9F15145A9F}"/>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5" name="Footer Placeholder 4">
            <a:extLst>
              <a:ext uri="{FF2B5EF4-FFF2-40B4-BE49-F238E27FC236}">
                <a16:creationId xmlns:a16="http://schemas.microsoft.com/office/drawing/2014/main" id="{8D8320F3-A3D3-4DDE-9209-84F93C37B7E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45D398E-8A6C-46E7-B97E-669990773B1A}"/>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157881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411F-35C1-4BCE-9D29-3C662E98B5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293A907-BCF2-4506-9671-6F057093A5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E908964-B06D-450E-B564-06C1C4F66A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5EC6DE9-F113-474C-B420-0592F47A10DD}"/>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6" name="Footer Placeholder 5">
            <a:extLst>
              <a:ext uri="{FF2B5EF4-FFF2-40B4-BE49-F238E27FC236}">
                <a16:creationId xmlns:a16="http://schemas.microsoft.com/office/drawing/2014/main" id="{006A7E2D-992D-472C-89C5-A568AF012496}"/>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9A8C3B1-5B92-4BCA-8038-45DB9637E2B9}"/>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2077083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2618B-13B8-49FF-ADC0-926CB2A8711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2DD8A0-C3AD-4945-BA62-38ED6B9B99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1028E1-F6AC-44E9-98AA-613C81C7F0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E1096FB-79C7-43B4-B35D-D08911932A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B6A69D-9490-4FF8-8AA1-9F22144003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3B54F4C-CF4E-4567-A0B4-AD17C2EBDA5B}"/>
              </a:ext>
            </a:extLst>
          </p:cNvPr>
          <p:cNvSpPr>
            <a:spLocks noGrp="1"/>
          </p:cNvSpPr>
          <p:nvPr>
            <p:ph type="dt" sz="half" idx="10"/>
          </p:nvPr>
        </p:nvSpPr>
        <p:spPr/>
        <p:txBody>
          <a:bodyPr/>
          <a:lstStyle/>
          <a:p>
            <a:fld id="{593DD1DA-E715-487A-A14C-F180D42656A9}" type="datetimeFigureOut">
              <a:rPr lang="en-GB" smtClean="0"/>
              <a:t>23/10/2023</a:t>
            </a:fld>
            <a:endParaRPr lang="en-GB" dirty="0"/>
          </a:p>
        </p:txBody>
      </p:sp>
      <p:sp>
        <p:nvSpPr>
          <p:cNvPr id="8" name="Footer Placeholder 7">
            <a:extLst>
              <a:ext uri="{FF2B5EF4-FFF2-40B4-BE49-F238E27FC236}">
                <a16:creationId xmlns:a16="http://schemas.microsoft.com/office/drawing/2014/main" id="{3B18FC71-4739-4BCC-90F3-6AE371A5A74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0EE3DF99-9F92-4926-9244-076F5FFFB553}"/>
              </a:ext>
            </a:extLst>
          </p:cNvPr>
          <p:cNvSpPr>
            <a:spLocks noGrp="1"/>
          </p:cNvSpPr>
          <p:nvPr>
            <p:ph type="sldNum" sz="quarter" idx="12"/>
          </p:nvPr>
        </p:nvSpPr>
        <p:spPr/>
        <p:txBody>
          <a:bodyPr/>
          <a:lstStyle/>
          <a:p>
            <a:fld id="{842B6A1C-F532-41C6-A81B-D7E61540464B}" type="slidenum">
              <a:rPr lang="en-GB" smtClean="0"/>
              <a:t>‹#›</a:t>
            </a:fld>
            <a:endParaRPr lang="en-GB" dirty="0"/>
          </a:p>
        </p:txBody>
      </p:sp>
    </p:spTree>
    <p:extLst>
      <p:ext uri="{BB962C8B-B14F-4D97-AF65-F5344CB8AC3E}">
        <p14:creationId xmlns:p14="http://schemas.microsoft.com/office/powerpoint/2010/main" val="995609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85CEE-929F-4006-9DE0-0F885DA877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5FD839-CD07-463F-AB26-AB69FBBA4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CEEC2A-72F6-4058-BFCF-4632D564B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DD1DA-E715-487A-A14C-F180D42656A9}" type="datetimeFigureOut">
              <a:rPr lang="en-GB" smtClean="0"/>
              <a:t>23/10/2023</a:t>
            </a:fld>
            <a:endParaRPr lang="en-GB" dirty="0"/>
          </a:p>
        </p:txBody>
      </p:sp>
      <p:sp>
        <p:nvSpPr>
          <p:cNvPr id="5" name="Footer Placeholder 4">
            <a:extLst>
              <a:ext uri="{FF2B5EF4-FFF2-40B4-BE49-F238E27FC236}">
                <a16:creationId xmlns:a16="http://schemas.microsoft.com/office/drawing/2014/main" id="{BF4DEFF8-27E0-4F23-9CC9-5F7FEA9FC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33B0A50E-A13F-4DB3-87C9-DC8CBA558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B6A1C-F532-41C6-A81B-D7E61540464B}" type="slidenum">
              <a:rPr lang="en-GB" smtClean="0"/>
              <a:t>‹#›</a:t>
            </a:fld>
            <a:endParaRPr lang="en-GB" dirty="0"/>
          </a:p>
        </p:txBody>
      </p:sp>
    </p:spTree>
    <p:extLst>
      <p:ext uri="{BB962C8B-B14F-4D97-AF65-F5344CB8AC3E}">
        <p14:creationId xmlns:p14="http://schemas.microsoft.com/office/powerpoint/2010/main" val="1316994891"/>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1" r:id="rId3"/>
    <p:sldLayoutId id="2147483675"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0DB179-4FC7-4D2B-A845-4B3C142A88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3DE41D5-6FCC-4A6B-AC73-5EB4141C61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A86190-6F0B-45FF-8536-062BD32D5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7E1C2-DDC9-4BEF-8400-1C06BF5B0C62}" type="datetimeFigureOut">
              <a:rPr lang="en-GB" smtClean="0"/>
              <a:t>23/10/2023</a:t>
            </a:fld>
            <a:endParaRPr lang="en-GB" dirty="0"/>
          </a:p>
        </p:txBody>
      </p:sp>
      <p:sp>
        <p:nvSpPr>
          <p:cNvPr id="5" name="Footer Placeholder 4">
            <a:extLst>
              <a:ext uri="{FF2B5EF4-FFF2-40B4-BE49-F238E27FC236}">
                <a16:creationId xmlns:a16="http://schemas.microsoft.com/office/drawing/2014/main" id="{E97F34F2-85A0-4C38-9120-E65066DC31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689F752A-33EB-4279-B0EA-6C2F419340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80A7D-2850-4397-87A3-BA67CBA76817}" type="slidenum">
              <a:rPr lang="en-GB" smtClean="0"/>
              <a:t>‹#›</a:t>
            </a:fld>
            <a:endParaRPr lang="en-GB" dirty="0"/>
          </a:p>
        </p:txBody>
      </p:sp>
    </p:spTree>
    <p:extLst>
      <p:ext uri="{BB962C8B-B14F-4D97-AF65-F5344CB8AC3E}">
        <p14:creationId xmlns:p14="http://schemas.microsoft.com/office/powerpoint/2010/main" val="16508067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67088A2B-3A2D-4B22-A189-84BF3EC6378F}"/>
              </a:ext>
            </a:extLst>
          </p:cNvPr>
          <p:cNvSpPr txBox="1">
            <a:spLocks/>
          </p:cNvSpPr>
          <p:nvPr/>
        </p:nvSpPr>
        <p:spPr>
          <a:xfrm>
            <a:off x="462382" y="2431986"/>
            <a:ext cx="5978602" cy="997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bg1"/>
                </a:solidFill>
                <a:latin typeface="Poppins SemiBold" panose="00000700000000000000" pitchFamily="2" charset="0"/>
                <a:cs typeface="Poppins SemiBold" panose="00000700000000000000" pitchFamily="2" charset="0"/>
              </a:rPr>
              <a:t>In depth briefings for boards including questions and answers</a:t>
            </a:r>
          </a:p>
          <a:p>
            <a:pPr marL="0" indent="0">
              <a:buNone/>
            </a:pPr>
            <a:r>
              <a:rPr lang="en-GB" dirty="0">
                <a:solidFill>
                  <a:srgbClr val="B78B1E"/>
                </a:solidFill>
                <a:latin typeface="Poppins SemiBold" panose="00000700000000000000" pitchFamily="2" charset="0"/>
                <a:cs typeface="Poppins SemiBold" panose="00000700000000000000" pitchFamily="2" charset="0"/>
              </a:rPr>
              <a:t>Taken from </a:t>
            </a:r>
            <a:r>
              <a:rPr lang="en-GB" i="1" dirty="0">
                <a:solidFill>
                  <a:srgbClr val="B78B1E"/>
                </a:solidFill>
                <a:latin typeface="Poppins SemiBold" panose="00000700000000000000" pitchFamily="2" charset="0"/>
                <a:cs typeface="Poppins SemiBold" panose="00000700000000000000" pitchFamily="2" charset="0"/>
              </a:rPr>
              <a:t>The Cyber Security Toolkit for Boards</a:t>
            </a:r>
          </a:p>
        </p:txBody>
      </p:sp>
      <p:sp>
        <p:nvSpPr>
          <p:cNvPr id="4" name="Text Placeholder 1">
            <a:extLst>
              <a:ext uri="{FF2B5EF4-FFF2-40B4-BE49-F238E27FC236}">
                <a16:creationId xmlns:a16="http://schemas.microsoft.com/office/drawing/2014/main" id="{8BF97F52-DE2B-4800-B56E-951ADF0D2890}"/>
              </a:ext>
            </a:extLst>
          </p:cNvPr>
          <p:cNvSpPr txBox="1">
            <a:spLocks/>
          </p:cNvSpPr>
          <p:nvPr/>
        </p:nvSpPr>
        <p:spPr>
          <a:xfrm>
            <a:off x="584662" y="5526379"/>
            <a:ext cx="6293690" cy="5111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rgbClr val="B78B1E"/>
                </a:solidFill>
                <a:latin typeface="Poppins SemiBold" panose="00000700000000000000" pitchFamily="2" charset="0"/>
                <a:cs typeface="Poppins SemiBold" panose="00000700000000000000" pitchFamily="2" charset="0"/>
              </a:rPr>
              <a:t>https://www.ncsc.gov.uk/board-toolkit</a:t>
            </a:r>
          </a:p>
        </p:txBody>
      </p:sp>
    </p:spTree>
    <p:extLst>
      <p:ext uri="{BB962C8B-B14F-4D97-AF65-F5344CB8AC3E}">
        <p14:creationId xmlns:p14="http://schemas.microsoft.com/office/powerpoint/2010/main" val="199557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2772F-DE65-492E-A99A-413A42BB9C52}"/>
              </a:ext>
            </a:extLst>
          </p:cNvPr>
          <p:cNvSpPr>
            <a:spLocks noGrp="1"/>
          </p:cNvSpPr>
          <p:nvPr>
            <p:ph type="body" sz="quarter" idx="13"/>
          </p:nvPr>
        </p:nvSpPr>
        <p:spPr>
          <a:xfrm>
            <a:off x="371446" y="1144918"/>
            <a:ext cx="11414816" cy="517525"/>
          </a:xfrm>
        </p:spPr>
        <p:txBody>
          <a:bodyPr>
            <a:noAutofit/>
          </a:bodyPr>
          <a:lstStyle/>
          <a:p>
            <a:pPr>
              <a:spcBef>
                <a:spcPts val="0"/>
              </a:spcBef>
            </a:pPr>
            <a:r>
              <a:rPr lang="en-GB" sz="2400" dirty="0">
                <a:solidFill>
                  <a:srgbClr val="B78B1E"/>
                </a:solidFill>
              </a:rPr>
              <a:t>4. Identifying the critical assets in your organisation: </a:t>
            </a:r>
          </a:p>
          <a:p>
            <a:pPr>
              <a:spcBef>
                <a:spcPts val="0"/>
              </a:spcBef>
            </a:pPr>
            <a:r>
              <a:rPr lang="en-GB" sz="2400" dirty="0">
                <a:solidFill>
                  <a:srgbClr val="0D2650"/>
                </a:solidFill>
              </a:rPr>
              <a:t>Key questions to ask</a:t>
            </a:r>
          </a:p>
        </p:txBody>
      </p:sp>
      <p:pic>
        <p:nvPicPr>
          <p:cNvPr id="4" name="Graphic 3">
            <a:extLst>
              <a:ext uri="{FF2B5EF4-FFF2-40B4-BE49-F238E27FC236}">
                <a16:creationId xmlns:a16="http://schemas.microsoft.com/office/drawing/2014/main" id="{6FA6F148-E1DF-4D04-B0C4-418DDB93AE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91" y="2602352"/>
            <a:ext cx="295275" cy="295275"/>
          </a:xfrm>
          <a:prstGeom prst="rect">
            <a:avLst/>
          </a:prstGeom>
        </p:spPr>
      </p:pic>
      <p:sp>
        <p:nvSpPr>
          <p:cNvPr id="12" name="Text Placeholder 3">
            <a:extLst>
              <a:ext uri="{FF2B5EF4-FFF2-40B4-BE49-F238E27FC236}">
                <a16:creationId xmlns:a16="http://schemas.microsoft.com/office/drawing/2014/main" id="{961B3D6B-6C5D-43A2-AAB4-DBAA3D2FE653}"/>
              </a:ext>
            </a:extLst>
          </p:cNvPr>
          <p:cNvSpPr txBox="1">
            <a:spLocks/>
          </p:cNvSpPr>
          <p:nvPr/>
        </p:nvSpPr>
        <p:spPr>
          <a:xfrm>
            <a:off x="1401155" y="2602352"/>
            <a:ext cx="8690801" cy="30434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 lvl="1" indent="0">
              <a:buNone/>
            </a:pPr>
            <a:r>
              <a:rPr lang="en-GB" sz="1200" b="1" dirty="0">
                <a:solidFill>
                  <a:srgbClr val="0D2650"/>
                </a:solidFill>
                <a:latin typeface="Poppins SemiBold"/>
                <a:cs typeface="Poppins SemiBold"/>
              </a:rPr>
              <a:t> </a:t>
            </a:r>
            <a:r>
              <a:rPr lang="en-GB" sz="1600" b="1" dirty="0">
                <a:solidFill>
                  <a:srgbClr val="0D2650"/>
                </a:solidFill>
                <a:latin typeface="Poppins SemiBold"/>
                <a:cs typeface="Poppins SemiBold"/>
              </a:rPr>
              <a:t>Indicators of Success</a:t>
            </a:r>
          </a:p>
          <a:p>
            <a:pPr marL="342900" indent="-342900" fontAlgn="base">
              <a:buFont typeface="+mj-lt"/>
              <a:buAutoNum type="arabicPeriod"/>
            </a:pPr>
            <a:r>
              <a:rPr lang="en-GB" sz="1400" dirty="0">
                <a:solidFill>
                  <a:srgbClr val="0D2650"/>
                </a:solidFill>
              </a:rPr>
              <a:t>How complete and up to date is our inventory?</a:t>
            </a:r>
          </a:p>
          <a:p>
            <a:pPr marL="342900" indent="-342900">
              <a:buFont typeface="+mj-lt"/>
              <a:buAutoNum type="arabicPeriod"/>
            </a:pPr>
            <a:r>
              <a:rPr lang="en-GB" sz="1400" dirty="0">
                <a:solidFill>
                  <a:srgbClr val="0D2650"/>
                </a:solidFill>
              </a:rPr>
              <a:t>Do we have assurance that changes are considered and recorded to keep the baseline up to date? </a:t>
            </a:r>
          </a:p>
          <a:p>
            <a:pPr marL="342900" indent="-342900">
              <a:buFont typeface="+mj-lt"/>
              <a:buAutoNum type="arabicPeriod"/>
            </a:pPr>
            <a:r>
              <a:rPr lang="en-GB" sz="1400" dirty="0">
                <a:solidFill>
                  <a:srgbClr val="0D2650"/>
                </a:solidFill>
              </a:rPr>
              <a:t>Do we have assurance that the critical assets are known, who is responsible for each asset, what it is used for and where it is stored?</a:t>
            </a:r>
            <a:endParaRPr lang="en-GB" sz="1600" dirty="0">
              <a:solidFill>
                <a:srgbClr val="0D2650"/>
              </a:solidFill>
            </a:endParaRPr>
          </a:p>
          <a:p>
            <a:pPr marL="342900" indent="-342900">
              <a:buFont typeface="+mj-lt"/>
              <a:buAutoNum type="arabicPeriod"/>
            </a:pPr>
            <a:r>
              <a:rPr lang="en-GB" sz="1400" dirty="0">
                <a:solidFill>
                  <a:srgbClr val="0D2650"/>
                </a:solidFill>
              </a:rPr>
              <a:t>Have the priority objectives been clearly communicated and is there assurance that those priorities guide cyber security efforts?</a:t>
            </a:r>
          </a:p>
          <a:p>
            <a:pPr marL="0" indent="0">
              <a:buNone/>
            </a:pPr>
            <a:endParaRPr lang="en-GB" sz="1400" dirty="0">
              <a:solidFill>
                <a:srgbClr val="0D2650"/>
              </a:solidFill>
            </a:endParaRPr>
          </a:p>
        </p:txBody>
      </p:sp>
    </p:spTree>
    <p:extLst>
      <p:ext uri="{BB962C8B-B14F-4D97-AF65-F5344CB8AC3E}">
        <p14:creationId xmlns:p14="http://schemas.microsoft.com/office/powerpoint/2010/main" val="3173165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14EF4-2AEC-4757-AEB4-FECEAAEA2424}"/>
              </a:ext>
            </a:extLst>
          </p:cNvPr>
          <p:cNvSpPr>
            <a:spLocks noGrp="1"/>
          </p:cNvSpPr>
          <p:nvPr>
            <p:ph type="body" sz="quarter" idx="13"/>
          </p:nvPr>
        </p:nvSpPr>
        <p:spPr>
          <a:xfrm>
            <a:off x="474663" y="1349263"/>
            <a:ext cx="11269924" cy="883431"/>
          </a:xfrm>
        </p:spPr>
        <p:txBody>
          <a:bodyPr>
            <a:normAutofit/>
          </a:bodyPr>
          <a:lstStyle/>
          <a:p>
            <a:pPr>
              <a:lnSpc>
                <a:spcPct val="85000"/>
              </a:lnSpc>
              <a:defRPr/>
            </a:pPr>
            <a:r>
              <a:rPr lang="en-GB" dirty="0">
                <a:solidFill>
                  <a:srgbClr val="B78B1E"/>
                </a:solidFill>
              </a:rPr>
              <a:t>5. Understanding the cyber security threat</a:t>
            </a:r>
            <a:endParaRPr lang="en-GB" b="1" dirty="0">
              <a:solidFill>
                <a:srgbClr val="B78B1E"/>
              </a:solidFill>
            </a:endParaRPr>
          </a:p>
        </p:txBody>
      </p:sp>
      <p:sp>
        <p:nvSpPr>
          <p:cNvPr id="4" name="Text Placeholder 3">
            <a:extLst>
              <a:ext uri="{FF2B5EF4-FFF2-40B4-BE49-F238E27FC236}">
                <a16:creationId xmlns:a16="http://schemas.microsoft.com/office/drawing/2014/main" id="{2860D6ED-1F44-4F9D-A034-AE56955B839E}"/>
              </a:ext>
            </a:extLst>
          </p:cNvPr>
          <p:cNvSpPr>
            <a:spLocks noGrp="1"/>
          </p:cNvSpPr>
          <p:nvPr>
            <p:ph type="body" sz="quarter" idx="15"/>
          </p:nvPr>
        </p:nvSpPr>
        <p:spPr>
          <a:xfrm>
            <a:off x="992889" y="2836195"/>
            <a:ext cx="3987639" cy="762355"/>
          </a:xfrm>
        </p:spPr>
        <p:txBody>
          <a:bodyPr>
            <a:normAutofit/>
          </a:bodyPr>
          <a:lstStyle/>
          <a:p>
            <a:pPr marL="0" indent="0">
              <a:buNone/>
            </a:pPr>
            <a:r>
              <a:rPr lang="en-GB" sz="1400" dirty="0">
                <a:solidFill>
                  <a:schemeClr val="bg1"/>
                </a:solidFill>
              </a:rPr>
              <a:t>Tailor your cyber security investment by understanding the threats</a:t>
            </a:r>
          </a:p>
        </p:txBody>
      </p:sp>
      <p:pic>
        <p:nvPicPr>
          <p:cNvPr id="8" name="Graphic 7">
            <a:extLst>
              <a:ext uri="{FF2B5EF4-FFF2-40B4-BE49-F238E27FC236}">
                <a16:creationId xmlns:a16="http://schemas.microsoft.com/office/drawing/2014/main" id="{F51A5D0E-79AA-4087-BA31-0FC137A4C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281" y="2865535"/>
            <a:ext cx="203130" cy="203130"/>
          </a:xfrm>
          <a:prstGeom prst="rect">
            <a:avLst/>
          </a:prstGeom>
        </p:spPr>
      </p:pic>
      <p:pic>
        <p:nvPicPr>
          <p:cNvPr id="9" name="Graphic 8">
            <a:extLst>
              <a:ext uri="{FF2B5EF4-FFF2-40B4-BE49-F238E27FC236}">
                <a16:creationId xmlns:a16="http://schemas.microsoft.com/office/drawing/2014/main" id="{187F4F6A-902C-4368-83E5-1B804AAB90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281" y="3621485"/>
            <a:ext cx="203130" cy="203130"/>
          </a:xfrm>
          <a:prstGeom prst="rect">
            <a:avLst/>
          </a:prstGeom>
        </p:spPr>
      </p:pic>
      <p:pic>
        <p:nvPicPr>
          <p:cNvPr id="10" name="Graphic 9">
            <a:extLst>
              <a:ext uri="{FF2B5EF4-FFF2-40B4-BE49-F238E27FC236}">
                <a16:creationId xmlns:a16="http://schemas.microsoft.com/office/drawing/2014/main" id="{600307E8-0819-45E0-8BD2-90051C0AF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281" y="4329117"/>
            <a:ext cx="207031" cy="207031"/>
          </a:xfrm>
          <a:prstGeom prst="rect">
            <a:avLst/>
          </a:prstGeom>
        </p:spPr>
      </p:pic>
      <p:sp>
        <p:nvSpPr>
          <p:cNvPr id="11" name="Text Placeholder 3">
            <a:extLst>
              <a:ext uri="{FF2B5EF4-FFF2-40B4-BE49-F238E27FC236}">
                <a16:creationId xmlns:a16="http://schemas.microsoft.com/office/drawing/2014/main" id="{56F0A641-9840-4341-8C41-569F893A6A2C}"/>
              </a:ext>
            </a:extLst>
          </p:cNvPr>
          <p:cNvSpPr txBox="1">
            <a:spLocks/>
          </p:cNvSpPr>
          <p:nvPr/>
        </p:nvSpPr>
        <p:spPr>
          <a:xfrm>
            <a:off x="992889" y="3545098"/>
            <a:ext cx="4173814" cy="505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Prioritise which threats you are trying to defend against</a:t>
            </a:r>
          </a:p>
        </p:txBody>
      </p:sp>
      <p:sp>
        <p:nvSpPr>
          <p:cNvPr id="13" name="Text Placeholder 3">
            <a:extLst>
              <a:ext uri="{FF2B5EF4-FFF2-40B4-BE49-F238E27FC236}">
                <a16:creationId xmlns:a16="http://schemas.microsoft.com/office/drawing/2014/main" id="{B584F087-793F-4CC8-8E95-A8E87032447D}"/>
              </a:ext>
            </a:extLst>
          </p:cNvPr>
          <p:cNvSpPr txBox="1">
            <a:spLocks/>
          </p:cNvSpPr>
          <p:nvPr/>
        </p:nvSpPr>
        <p:spPr>
          <a:xfrm>
            <a:off x="992889" y="4236245"/>
            <a:ext cx="4145147" cy="505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Collaborate on cyber security and threat assessment exercises</a:t>
            </a:r>
          </a:p>
        </p:txBody>
      </p:sp>
      <p:pic>
        <p:nvPicPr>
          <p:cNvPr id="15" name="Picture 14" descr="Two people looking at a paper&#10;&#10;Description automatically generated with low confidence">
            <a:extLst>
              <a:ext uri="{FF2B5EF4-FFF2-40B4-BE49-F238E27FC236}">
                <a16:creationId xmlns:a16="http://schemas.microsoft.com/office/drawing/2014/main" id="{55332DB0-9472-4D55-A2DE-E4F110CFC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274" y="1264488"/>
            <a:ext cx="12192000" cy="5201478"/>
          </a:xfrm>
          <a:prstGeom prst="rect">
            <a:avLst/>
          </a:prstGeom>
        </p:spPr>
      </p:pic>
      <p:sp>
        <p:nvSpPr>
          <p:cNvPr id="5" name="Text Placeholder 3">
            <a:extLst>
              <a:ext uri="{FF2B5EF4-FFF2-40B4-BE49-F238E27FC236}">
                <a16:creationId xmlns:a16="http://schemas.microsoft.com/office/drawing/2014/main" id="{60D8ED52-1E16-C203-2753-B556E72232EE}"/>
              </a:ext>
            </a:extLst>
          </p:cNvPr>
          <p:cNvSpPr txBox="1">
            <a:spLocks/>
          </p:cNvSpPr>
          <p:nvPr/>
        </p:nvSpPr>
        <p:spPr>
          <a:xfrm>
            <a:off x="992888" y="4709192"/>
            <a:ext cx="4267805" cy="649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dirty="0">
              <a:solidFill>
                <a:schemeClr val="bg1"/>
              </a:solidFill>
            </a:endParaRPr>
          </a:p>
        </p:txBody>
      </p:sp>
    </p:spTree>
    <p:extLst>
      <p:ext uri="{BB962C8B-B14F-4D97-AF65-F5344CB8AC3E}">
        <p14:creationId xmlns:p14="http://schemas.microsoft.com/office/powerpoint/2010/main" val="336447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2772F-DE65-492E-A99A-413A42BB9C52}"/>
              </a:ext>
            </a:extLst>
          </p:cNvPr>
          <p:cNvSpPr>
            <a:spLocks noGrp="1"/>
          </p:cNvSpPr>
          <p:nvPr>
            <p:ph type="body" sz="quarter" idx="13"/>
          </p:nvPr>
        </p:nvSpPr>
        <p:spPr>
          <a:xfrm>
            <a:off x="470172" y="1158665"/>
            <a:ext cx="11148459" cy="517525"/>
          </a:xfrm>
        </p:spPr>
        <p:txBody>
          <a:bodyPr>
            <a:noAutofit/>
          </a:bodyPr>
          <a:lstStyle/>
          <a:p>
            <a:pPr>
              <a:spcBef>
                <a:spcPts val="0"/>
              </a:spcBef>
            </a:pPr>
            <a:r>
              <a:rPr lang="en-GB" sz="2400" dirty="0">
                <a:solidFill>
                  <a:srgbClr val="B78B1E"/>
                </a:solidFill>
              </a:rPr>
              <a:t>5. Understanding the cyber security threat</a:t>
            </a:r>
            <a:br>
              <a:rPr lang="en-GB" sz="2400" dirty="0">
                <a:solidFill>
                  <a:srgbClr val="B78B1E"/>
                </a:solidFill>
              </a:rPr>
            </a:br>
            <a:r>
              <a:rPr lang="en-GB" sz="2400" dirty="0">
                <a:solidFill>
                  <a:srgbClr val="0D2650"/>
                </a:solidFill>
              </a:rPr>
              <a:t>Key questions to ask</a:t>
            </a:r>
          </a:p>
        </p:txBody>
      </p:sp>
      <p:pic>
        <p:nvPicPr>
          <p:cNvPr id="5" name="Graphic 4">
            <a:extLst>
              <a:ext uri="{FF2B5EF4-FFF2-40B4-BE49-F238E27FC236}">
                <a16:creationId xmlns:a16="http://schemas.microsoft.com/office/drawing/2014/main" id="{A1486149-7223-7A20-CCF2-DE35CA890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91" y="2602352"/>
            <a:ext cx="295275" cy="295275"/>
          </a:xfrm>
          <a:prstGeom prst="rect">
            <a:avLst/>
          </a:prstGeom>
        </p:spPr>
      </p:pic>
      <p:sp>
        <p:nvSpPr>
          <p:cNvPr id="8" name="Text Placeholder 3">
            <a:extLst>
              <a:ext uri="{FF2B5EF4-FFF2-40B4-BE49-F238E27FC236}">
                <a16:creationId xmlns:a16="http://schemas.microsoft.com/office/drawing/2014/main" id="{497680B5-7631-F6AC-A4D0-310C275D9F23}"/>
              </a:ext>
            </a:extLst>
          </p:cNvPr>
          <p:cNvSpPr txBox="1">
            <a:spLocks/>
          </p:cNvSpPr>
          <p:nvPr/>
        </p:nvSpPr>
        <p:spPr>
          <a:xfrm>
            <a:off x="1401155" y="2602352"/>
            <a:ext cx="8690801" cy="3043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 lvl="1" indent="0">
              <a:buNone/>
            </a:pPr>
            <a:r>
              <a:rPr lang="en-GB" sz="1600" b="1" dirty="0">
                <a:solidFill>
                  <a:srgbClr val="0D2650"/>
                </a:solidFill>
                <a:latin typeface="Poppins SemiBold" panose="00000700000000000000" pitchFamily="2" charset="0"/>
                <a:cs typeface="Poppins SemiBold" panose="00000700000000000000" pitchFamily="2" charset="0"/>
              </a:rPr>
              <a:t>Indicators of Success</a:t>
            </a:r>
          </a:p>
          <a:p>
            <a:pPr marL="28575" lvl="1" indent="0">
              <a:buNone/>
            </a:pPr>
            <a:endParaRPr lang="en-GB" sz="1400" dirty="0">
              <a:solidFill>
                <a:srgbClr val="0D2650"/>
              </a:solidFill>
            </a:endParaRPr>
          </a:p>
          <a:p>
            <a:pPr marL="342900" indent="-342900" fontAlgn="base">
              <a:buFont typeface="+mj-lt"/>
              <a:buAutoNum type="arabicPeriod"/>
            </a:pPr>
            <a:r>
              <a:rPr lang="en-GB" sz="1400" dirty="0">
                <a:solidFill>
                  <a:srgbClr val="0D2650"/>
                </a:solidFill>
              </a:rPr>
              <a:t>Can board members name the top cyber security threats faced by the organisation and outline the measures in place to mitigate their impact?</a:t>
            </a:r>
          </a:p>
          <a:p>
            <a:pPr marL="342900" indent="-342900">
              <a:buFont typeface="+mj-lt"/>
              <a:buAutoNum type="arabicPeriod"/>
            </a:pPr>
            <a:r>
              <a:rPr lang="en-GB" sz="1400" dirty="0">
                <a:solidFill>
                  <a:srgbClr val="0D2650"/>
                </a:solidFill>
              </a:rPr>
              <a:t>Do threat assessments involve representatives from across the business, and are they linked to our cyber risks? </a:t>
            </a:r>
            <a:endParaRPr lang="en-GB" dirty="0">
              <a:solidFill>
                <a:srgbClr val="0D2650"/>
              </a:solidFill>
            </a:endParaRPr>
          </a:p>
          <a:p>
            <a:pPr marL="342900" indent="-342900">
              <a:buFont typeface="+mj-lt"/>
              <a:buAutoNum type="arabicPeriod"/>
            </a:pPr>
            <a:r>
              <a:rPr lang="en-GB" sz="1400" dirty="0">
                <a:solidFill>
                  <a:srgbClr val="0D2650"/>
                </a:solidFill>
              </a:rPr>
              <a:t>Do we have relationships with representatives from other organisations in our sector?</a:t>
            </a:r>
          </a:p>
          <a:p>
            <a:pPr marL="342900" indent="-342900">
              <a:buFont typeface="+mj-lt"/>
              <a:buAutoNum type="arabicPeriod"/>
            </a:pPr>
            <a:r>
              <a:rPr lang="en-GB" sz="1400" dirty="0">
                <a:solidFill>
                  <a:srgbClr val="0D2650"/>
                </a:solidFill>
              </a:rPr>
              <a:t>Are our experts attending key cyber events?</a:t>
            </a:r>
          </a:p>
          <a:p>
            <a:pPr marL="0" indent="0">
              <a:buNone/>
            </a:pPr>
            <a:endParaRPr lang="en-GB" sz="1400" dirty="0">
              <a:solidFill>
                <a:srgbClr val="0D2650"/>
              </a:solidFill>
            </a:endParaRPr>
          </a:p>
          <a:p>
            <a:pPr marL="0" indent="0">
              <a:buNone/>
            </a:pPr>
            <a:endParaRPr lang="en-GB" sz="1400" dirty="0">
              <a:solidFill>
                <a:srgbClr val="0D2650"/>
              </a:solidFill>
            </a:endParaRPr>
          </a:p>
        </p:txBody>
      </p:sp>
    </p:spTree>
    <p:extLst>
      <p:ext uri="{BB962C8B-B14F-4D97-AF65-F5344CB8AC3E}">
        <p14:creationId xmlns:p14="http://schemas.microsoft.com/office/powerpoint/2010/main" val="3987813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14EF4-2AEC-4757-AEB4-FECEAAEA2424}"/>
              </a:ext>
            </a:extLst>
          </p:cNvPr>
          <p:cNvSpPr>
            <a:spLocks noGrp="1"/>
          </p:cNvSpPr>
          <p:nvPr>
            <p:ph type="body" sz="quarter" idx="13"/>
          </p:nvPr>
        </p:nvSpPr>
        <p:spPr>
          <a:xfrm>
            <a:off x="474663" y="1349263"/>
            <a:ext cx="11269924" cy="883431"/>
          </a:xfrm>
        </p:spPr>
        <p:txBody>
          <a:bodyPr vert="horz" lIns="91440" tIns="45720" rIns="91440" bIns="45720" rtlCol="0" anchor="t">
            <a:normAutofit/>
          </a:bodyPr>
          <a:lstStyle/>
          <a:p>
            <a:pPr>
              <a:lnSpc>
                <a:spcPct val="85000"/>
              </a:lnSpc>
              <a:defRPr/>
            </a:pPr>
            <a:r>
              <a:rPr lang="en-GB" dirty="0">
                <a:solidFill>
                  <a:srgbClr val="B78B1E"/>
                </a:solidFill>
                <a:latin typeface="Poppins SemiBold"/>
                <a:cs typeface="Poppins SemiBold"/>
              </a:rPr>
              <a:t>6. Risk management for cyber security</a:t>
            </a:r>
            <a:endParaRPr lang="en-GB" b="1">
              <a:solidFill>
                <a:srgbClr val="B78B1E"/>
              </a:solidFill>
              <a:latin typeface="Poppins SemiBold"/>
              <a:cs typeface="Poppins SemiBold"/>
            </a:endParaRPr>
          </a:p>
        </p:txBody>
      </p:sp>
      <p:sp>
        <p:nvSpPr>
          <p:cNvPr id="4" name="Text Placeholder 3">
            <a:extLst>
              <a:ext uri="{FF2B5EF4-FFF2-40B4-BE49-F238E27FC236}">
                <a16:creationId xmlns:a16="http://schemas.microsoft.com/office/drawing/2014/main" id="{2860D6ED-1F44-4F9D-A034-AE56955B839E}"/>
              </a:ext>
            </a:extLst>
          </p:cNvPr>
          <p:cNvSpPr>
            <a:spLocks noGrp="1"/>
          </p:cNvSpPr>
          <p:nvPr>
            <p:ph type="body" sz="quarter" idx="15"/>
          </p:nvPr>
        </p:nvSpPr>
        <p:spPr>
          <a:xfrm>
            <a:off x="1003811" y="2786187"/>
            <a:ext cx="4281253" cy="762355"/>
          </a:xfrm>
        </p:spPr>
        <p:txBody>
          <a:bodyPr vert="horz" lIns="91440" tIns="45720" rIns="91440" bIns="45720" rtlCol="0" anchor="t">
            <a:normAutofit/>
          </a:bodyPr>
          <a:lstStyle/>
          <a:p>
            <a:pPr marL="0" indent="0" fontAlgn="base">
              <a:buNone/>
            </a:pPr>
            <a:r>
              <a:rPr lang="en-GB" sz="1400" dirty="0">
                <a:latin typeface="Poppins Light"/>
                <a:cs typeface="Poppins Light"/>
              </a:rPr>
              <a:t>Integrate cyber security into organisational risk management processes</a:t>
            </a:r>
          </a:p>
        </p:txBody>
      </p:sp>
      <p:pic>
        <p:nvPicPr>
          <p:cNvPr id="8" name="Graphic 7">
            <a:extLst>
              <a:ext uri="{FF2B5EF4-FFF2-40B4-BE49-F238E27FC236}">
                <a16:creationId xmlns:a16="http://schemas.microsoft.com/office/drawing/2014/main" id="{F51A5D0E-79AA-4087-BA31-0FC137A4C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2809740"/>
            <a:ext cx="203130" cy="203130"/>
          </a:xfrm>
          <a:prstGeom prst="rect">
            <a:avLst/>
          </a:prstGeom>
        </p:spPr>
      </p:pic>
      <p:pic>
        <p:nvPicPr>
          <p:cNvPr id="9" name="Graphic 8">
            <a:extLst>
              <a:ext uri="{FF2B5EF4-FFF2-40B4-BE49-F238E27FC236}">
                <a16:creationId xmlns:a16="http://schemas.microsoft.com/office/drawing/2014/main" id="{187F4F6A-902C-4368-83E5-1B804AAB90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3492534"/>
            <a:ext cx="203130" cy="203130"/>
          </a:xfrm>
          <a:prstGeom prst="rect">
            <a:avLst/>
          </a:prstGeom>
        </p:spPr>
      </p:pic>
      <p:pic>
        <p:nvPicPr>
          <p:cNvPr id="10" name="Graphic 9">
            <a:extLst>
              <a:ext uri="{FF2B5EF4-FFF2-40B4-BE49-F238E27FC236}">
                <a16:creationId xmlns:a16="http://schemas.microsoft.com/office/drawing/2014/main" id="{600307E8-0819-45E0-8BD2-90051C0AF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154418"/>
            <a:ext cx="203130" cy="203130"/>
          </a:xfrm>
          <a:prstGeom prst="rect">
            <a:avLst/>
          </a:prstGeom>
        </p:spPr>
      </p:pic>
      <p:sp>
        <p:nvSpPr>
          <p:cNvPr id="11" name="Text Placeholder 3">
            <a:extLst>
              <a:ext uri="{FF2B5EF4-FFF2-40B4-BE49-F238E27FC236}">
                <a16:creationId xmlns:a16="http://schemas.microsoft.com/office/drawing/2014/main" id="{56F0A641-9840-4341-8C41-569F893A6A2C}"/>
              </a:ext>
            </a:extLst>
          </p:cNvPr>
          <p:cNvSpPr txBox="1">
            <a:spLocks/>
          </p:cNvSpPr>
          <p:nvPr/>
        </p:nvSpPr>
        <p:spPr>
          <a:xfrm>
            <a:off x="1003811" y="3473658"/>
            <a:ext cx="4173814" cy="5055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400" dirty="0">
                <a:solidFill>
                  <a:schemeClr val="bg1"/>
                </a:solidFill>
                <a:latin typeface="Poppins Light"/>
                <a:cs typeface="Poppins Light"/>
              </a:rPr>
              <a:t>Avoid tick box compliance</a:t>
            </a:r>
          </a:p>
        </p:txBody>
      </p:sp>
      <p:sp>
        <p:nvSpPr>
          <p:cNvPr id="13" name="Text Placeholder 3">
            <a:extLst>
              <a:ext uri="{FF2B5EF4-FFF2-40B4-BE49-F238E27FC236}">
                <a16:creationId xmlns:a16="http://schemas.microsoft.com/office/drawing/2014/main" id="{B584F087-793F-4CC8-8E95-A8E87032447D}"/>
              </a:ext>
            </a:extLst>
          </p:cNvPr>
          <p:cNvSpPr txBox="1">
            <a:spLocks/>
          </p:cNvSpPr>
          <p:nvPr/>
        </p:nvSpPr>
        <p:spPr>
          <a:xfrm>
            <a:off x="1003811" y="4102035"/>
            <a:ext cx="4173814" cy="5110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400" dirty="0">
                <a:solidFill>
                  <a:schemeClr val="bg1"/>
                </a:solidFill>
                <a:latin typeface="Poppins Light"/>
                <a:cs typeface="Poppins Light"/>
              </a:rPr>
              <a:t>Be realistic about the risks</a:t>
            </a:r>
          </a:p>
        </p:txBody>
      </p:sp>
      <p:pic>
        <p:nvPicPr>
          <p:cNvPr id="15" name="Graphic 14">
            <a:extLst>
              <a:ext uri="{FF2B5EF4-FFF2-40B4-BE49-F238E27FC236}">
                <a16:creationId xmlns:a16="http://schemas.microsoft.com/office/drawing/2014/main" id="{63BAEB5F-9C87-47D1-B0F7-5EB375C66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665445"/>
            <a:ext cx="203130" cy="203130"/>
          </a:xfrm>
          <a:prstGeom prst="rect">
            <a:avLst/>
          </a:prstGeom>
        </p:spPr>
      </p:pic>
      <p:sp>
        <p:nvSpPr>
          <p:cNvPr id="16" name="Text Placeholder 3">
            <a:extLst>
              <a:ext uri="{FF2B5EF4-FFF2-40B4-BE49-F238E27FC236}">
                <a16:creationId xmlns:a16="http://schemas.microsoft.com/office/drawing/2014/main" id="{4950040D-A9A0-4499-9E18-A6E91EC33BB4}"/>
              </a:ext>
            </a:extLst>
          </p:cNvPr>
          <p:cNvSpPr txBox="1">
            <a:spLocks/>
          </p:cNvSpPr>
          <p:nvPr/>
        </p:nvSpPr>
        <p:spPr>
          <a:xfrm>
            <a:off x="1003811" y="4613062"/>
            <a:ext cx="4173814" cy="511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400" dirty="0">
                <a:solidFill>
                  <a:schemeClr val="bg1"/>
                </a:solidFill>
              </a:rPr>
              <a:t>Reporting from audit/risk committee meetings</a:t>
            </a:r>
          </a:p>
        </p:txBody>
      </p:sp>
      <p:pic>
        <p:nvPicPr>
          <p:cNvPr id="5" name="Picture 4" descr="A picture containing dark, picture frame&#10;&#10;Description automatically generated">
            <a:extLst>
              <a:ext uri="{FF2B5EF4-FFF2-40B4-BE49-F238E27FC236}">
                <a16:creationId xmlns:a16="http://schemas.microsoft.com/office/drawing/2014/main" id="{92565D9D-C824-4447-A4BA-C4FD11649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390" y="1322099"/>
            <a:ext cx="12192000" cy="5201478"/>
          </a:xfrm>
          <a:prstGeom prst="rect">
            <a:avLst/>
          </a:prstGeom>
        </p:spPr>
      </p:pic>
    </p:spTree>
    <p:extLst>
      <p:ext uri="{BB962C8B-B14F-4D97-AF65-F5344CB8AC3E}">
        <p14:creationId xmlns:p14="http://schemas.microsoft.com/office/powerpoint/2010/main" val="283188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2772F-DE65-492E-A99A-413A42BB9C52}"/>
              </a:ext>
            </a:extLst>
          </p:cNvPr>
          <p:cNvSpPr>
            <a:spLocks noGrp="1"/>
          </p:cNvSpPr>
          <p:nvPr>
            <p:ph type="body" sz="quarter" idx="13"/>
          </p:nvPr>
        </p:nvSpPr>
        <p:spPr>
          <a:xfrm>
            <a:off x="450853" y="1134402"/>
            <a:ext cx="11148459" cy="517525"/>
          </a:xfrm>
        </p:spPr>
        <p:txBody>
          <a:bodyPr>
            <a:noAutofit/>
          </a:bodyPr>
          <a:lstStyle/>
          <a:p>
            <a:r>
              <a:rPr lang="en-GB" sz="2400" dirty="0">
                <a:solidFill>
                  <a:srgbClr val="B78B1E"/>
                </a:solidFill>
              </a:rPr>
              <a:t>6. Risk management for cyber security</a:t>
            </a:r>
            <a:br>
              <a:rPr lang="en-GB" sz="2400" dirty="0">
                <a:solidFill>
                  <a:srgbClr val="B78B1E"/>
                </a:solidFill>
              </a:rPr>
            </a:br>
            <a:r>
              <a:rPr lang="en-GB" sz="2400" dirty="0">
                <a:solidFill>
                  <a:srgbClr val="0D2650"/>
                </a:solidFill>
              </a:rPr>
              <a:t>Key questions to ask</a:t>
            </a:r>
          </a:p>
        </p:txBody>
      </p:sp>
      <p:pic>
        <p:nvPicPr>
          <p:cNvPr id="9" name="Graphic 8">
            <a:extLst>
              <a:ext uri="{FF2B5EF4-FFF2-40B4-BE49-F238E27FC236}">
                <a16:creationId xmlns:a16="http://schemas.microsoft.com/office/drawing/2014/main" id="{35F443C5-2FC0-41FF-BE80-5FB12E5F63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91" y="2602352"/>
            <a:ext cx="295275" cy="295275"/>
          </a:xfrm>
          <a:prstGeom prst="rect">
            <a:avLst/>
          </a:prstGeom>
        </p:spPr>
      </p:pic>
      <p:sp>
        <p:nvSpPr>
          <p:cNvPr id="15" name="Text Placeholder 3">
            <a:extLst>
              <a:ext uri="{FF2B5EF4-FFF2-40B4-BE49-F238E27FC236}">
                <a16:creationId xmlns:a16="http://schemas.microsoft.com/office/drawing/2014/main" id="{F5A821F6-9BBB-49C4-B7F7-273C2D9CF187}"/>
              </a:ext>
            </a:extLst>
          </p:cNvPr>
          <p:cNvSpPr txBox="1">
            <a:spLocks/>
          </p:cNvSpPr>
          <p:nvPr/>
        </p:nvSpPr>
        <p:spPr>
          <a:xfrm>
            <a:off x="1392764" y="2602352"/>
            <a:ext cx="8690801" cy="30434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 lvl="1" indent="0">
              <a:buNone/>
            </a:pPr>
            <a:r>
              <a:rPr lang="en-GB" sz="1600" b="1" dirty="0">
                <a:solidFill>
                  <a:srgbClr val="0D2650"/>
                </a:solidFill>
                <a:latin typeface="Poppins SemiBold"/>
                <a:cs typeface="Poppins SemiBold"/>
              </a:rPr>
              <a:t>Indicators of Success</a:t>
            </a:r>
          </a:p>
          <a:p>
            <a:pPr marL="28575" lvl="1" indent="0">
              <a:buNone/>
            </a:pPr>
            <a:endParaRPr lang="en-GB" sz="1400" dirty="0">
              <a:solidFill>
                <a:srgbClr val="0D2650"/>
              </a:solidFill>
            </a:endParaRPr>
          </a:p>
          <a:p>
            <a:pPr marL="342900" indent="-342900" fontAlgn="base">
              <a:buFont typeface="+mj-lt"/>
              <a:buAutoNum type="arabicPeriod"/>
            </a:pPr>
            <a:r>
              <a:rPr lang="en-GB" sz="1400" dirty="0">
                <a:solidFill>
                  <a:srgbClr val="0D2650"/>
                </a:solidFill>
              </a:rPr>
              <a:t>Have we clearly set out what types of risks we would be willing to take and those which are unacceptable?</a:t>
            </a:r>
          </a:p>
          <a:p>
            <a:pPr marL="342900" indent="-342900" fontAlgn="base">
              <a:buFont typeface="+mj-lt"/>
              <a:buAutoNum type="arabicPeriod"/>
            </a:pPr>
            <a:r>
              <a:rPr lang="en-GB" sz="1400" dirty="0">
                <a:solidFill>
                  <a:srgbClr val="0D2650"/>
                </a:solidFill>
              </a:rPr>
              <a:t>Do we know the current risks the business is exposed to from cyber events?</a:t>
            </a:r>
          </a:p>
          <a:p>
            <a:pPr marL="342900" indent="-342900" fontAlgn="base">
              <a:buFont typeface="+mj-lt"/>
              <a:buAutoNum type="arabicPeriod"/>
            </a:pPr>
            <a:r>
              <a:rPr lang="en-GB" sz="1400" dirty="0">
                <a:solidFill>
                  <a:srgbClr val="0D2650"/>
                </a:solidFill>
              </a:rPr>
              <a:t>Do we have a process that ensures cyber risk is integrated with business risk?</a:t>
            </a:r>
          </a:p>
          <a:p>
            <a:pPr marL="342900" indent="-342900" fontAlgn="base">
              <a:buFont typeface="+mj-lt"/>
              <a:buAutoNum type="arabicPeriod"/>
            </a:pPr>
            <a:r>
              <a:rPr lang="en-GB" sz="1400" dirty="0">
                <a:solidFill>
                  <a:srgbClr val="0D2650"/>
                </a:solidFill>
              </a:rPr>
              <a:t>Do we have an effective approach to managing cyber risks?</a:t>
            </a:r>
          </a:p>
          <a:p>
            <a:pPr marL="371475" lvl="1" indent="-342900">
              <a:buFont typeface="+mj-lt"/>
              <a:buAutoNum type="arabicPeriod"/>
            </a:pPr>
            <a:endParaRPr lang="en-GB" sz="1400" dirty="0">
              <a:solidFill>
                <a:srgbClr val="0D2650"/>
              </a:solidFill>
            </a:endParaRPr>
          </a:p>
        </p:txBody>
      </p:sp>
    </p:spTree>
    <p:extLst>
      <p:ext uri="{BB962C8B-B14F-4D97-AF65-F5344CB8AC3E}">
        <p14:creationId xmlns:p14="http://schemas.microsoft.com/office/powerpoint/2010/main" val="1628381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14EF4-2AEC-4757-AEB4-FECEAAEA2424}"/>
              </a:ext>
            </a:extLst>
          </p:cNvPr>
          <p:cNvSpPr>
            <a:spLocks noGrp="1"/>
          </p:cNvSpPr>
          <p:nvPr>
            <p:ph type="body" sz="quarter" idx="13"/>
          </p:nvPr>
        </p:nvSpPr>
        <p:spPr>
          <a:xfrm>
            <a:off x="474663" y="1349263"/>
            <a:ext cx="11269924" cy="883431"/>
          </a:xfrm>
        </p:spPr>
        <p:txBody>
          <a:bodyPr vert="horz" lIns="91440" tIns="45720" rIns="91440" bIns="45720" rtlCol="0" anchor="t">
            <a:normAutofit/>
          </a:bodyPr>
          <a:lstStyle/>
          <a:p>
            <a:pPr>
              <a:lnSpc>
                <a:spcPct val="85000"/>
              </a:lnSpc>
              <a:defRPr/>
            </a:pPr>
            <a:r>
              <a:rPr lang="en-GB" dirty="0">
                <a:solidFill>
                  <a:srgbClr val="B78B1E"/>
                </a:solidFill>
                <a:latin typeface="Poppins SemiBold"/>
                <a:cs typeface="Poppins SemiBold"/>
              </a:rPr>
              <a:t>7. Implementing effective cyber security measures</a:t>
            </a:r>
            <a:endParaRPr lang="en-GB" b="1">
              <a:solidFill>
                <a:srgbClr val="B78B1E"/>
              </a:solidFill>
              <a:latin typeface="Poppins SemiBold"/>
              <a:cs typeface="Poppins SemiBold"/>
            </a:endParaRPr>
          </a:p>
        </p:txBody>
      </p:sp>
      <p:sp>
        <p:nvSpPr>
          <p:cNvPr id="4" name="Text Placeholder 3">
            <a:extLst>
              <a:ext uri="{FF2B5EF4-FFF2-40B4-BE49-F238E27FC236}">
                <a16:creationId xmlns:a16="http://schemas.microsoft.com/office/drawing/2014/main" id="{2860D6ED-1F44-4F9D-A034-AE56955B839E}"/>
              </a:ext>
            </a:extLst>
          </p:cNvPr>
          <p:cNvSpPr>
            <a:spLocks noGrp="1"/>
          </p:cNvSpPr>
          <p:nvPr>
            <p:ph type="body" sz="quarter" idx="15"/>
          </p:nvPr>
        </p:nvSpPr>
        <p:spPr>
          <a:xfrm>
            <a:off x="1003811" y="2786187"/>
            <a:ext cx="4281253" cy="762355"/>
          </a:xfrm>
        </p:spPr>
        <p:txBody>
          <a:bodyPr vert="horz" lIns="91440" tIns="45720" rIns="91440" bIns="45720" rtlCol="0" anchor="t">
            <a:normAutofit/>
          </a:bodyPr>
          <a:lstStyle/>
          <a:p>
            <a:pPr marL="0" indent="0">
              <a:buNone/>
            </a:pPr>
            <a:r>
              <a:rPr lang="en-GB" sz="1400" dirty="0">
                <a:latin typeface="Poppins Light"/>
                <a:cs typeface="Poppins Light"/>
              </a:rPr>
              <a:t>Start with a cyber security baseline</a:t>
            </a:r>
          </a:p>
        </p:txBody>
      </p:sp>
      <p:pic>
        <p:nvPicPr>
          <p:cNvPr id="8" name="Graphic 7">
            <a:extLst>
              <a:ext uri="{FF2B5EF4-FFF2-40B4-BE49-F238E27FC236}">
                <a16:creationId xmlns:a16="http://schemas.microsoft.com/office/drawing/2014/main" id="{F51A5D0E-79AA-4087-BA31-0FC137A4C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2809740"/>
            <a:ext cx="203130" cy="203130"/>
          </a:xfrm>
          <a:prstGeom prst="rect">
            <a:avLst/>
          </a:prstGeom>
        </p:spPr>
      </p:pic>
      <p:pic>
        <p:nvPicPr>
          <p:cNvPr id="9" name="Graphic 8">
            <a:extLst>
              <a:ext uri="{FF2B5EF4-FFF2-40B4-BE49-F238E27FC236}">
                <a16:creationId xmlns:a16="http://schemas.microsoft.com/office/drawing/2014/main" id="{187F4F6A-902C-4368-83E5-1B804AAB90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3492534"/>
            <a:ext cx="203130" cy="203130"/>
          </a:xfrm>
          <a:prstGeom prst="rect">
            <a:avLst/>
          </a:prstGeom>
        </p:spPr>
      </p:pic>
      <p:pic>
        <p:nvPicPr>
          <p:cNvPr id="10" name="Graphic 9">
            <a:extLst>
              <a:ext uri="{FF2B5EF4-FFF2-40B4-BE49-F238E27FC236}">
                <a16:creationId xmlns:a16="http://schemas.microsoft.com/office/drawing/2014/main" id="{600307E8-0819-45E0-8BD2-90051C0AF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154418"/>
            <a:ext cx="203130" cy="203130"/>
          </a:xfrm>
          <a:prstGeom prst="rect">
            <a:avLst/>
          </a:prstGeom>
        </p:spPr>
      </p:pic>
      <p:sp>
        <p:nvSpPr>
          <p:cNvPr id="11" name="Text Placeholder 3">
            <a:extLst>
              <a:ext uri="{FF2B5EF4-FFF2-40B4-BE49-F238E27FC236}">
                <a16:creationId xmlns:a16="http://schemas.microsoft.com/office/drawing/2014/main" id="{56F0A641-9840-4341-8C41-569F893A6A2C}"/>
              </a:ext>
            </a:extLst>
          </p:cNvPr>
          <p:cNvSpPr txBox="1">
            <a:spLocks/>
          </p:cNvSpPr>
          <p:nvPr/>
        </p:nvSpPr>
        <p:spPr>
          <a:xfrm>
            <a:off x="1003811" y="3473658"/>
            <a:ext cx="3803081" cy="5055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latin typeface="Poppins Light"/>
                <a:cs typeface="Poppins Light"/>
              </a:rPr>
              <a:t>Tailor your defences to your highest priority risks</a:t>
            </a:r>
          </a:p>
        </p:txBody>
      </p:sp>
      <p:sp>
        <p:nvSpPr>
          <p:cNvPr id="13" name="Text Placeholder 3">
            <a:extLst>
              <a:ext uri="{FF2B5EF4-FFF2-40B4-BE49-F238E27FC236}">
                <a16:creationId xmlns:a16="http://schemas.microsoft.com/office/drawing/2014/main" id="{B584F087-793F-4CC8-8E95-A8E87032447D}"/>
              </a:ext>
            </a:extLst>
          </p:cNvPr>
          <p:cNvSpPr txBox="1">
            <a:spLocks/>
          </p:cNvSpPr>
          <p:nvPr/>
        </p:nvSpPr>
        <p:spPr>
          <a:xfrm>
            <a:off x="1003811" y="4146028"/>
            <a:ext cx="2284673" cy="5110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latin typeface="Poppins Light"/>
                <a:cs typeface="Poppins Light"/>
              </a:rPr>
              <a:t>Layer your defences</a:t>
            </a:r>
          </a:p>
        </p:txBody>
      </p:sp>
      <p:pic>
        <p:nvPicPr>
          <p:cNvPr id="15" name="Graphic 14">
            <a:extLst>
              <a:ext uri="{FF2B5EF4-FFF2-40B4-BE49-F238E27FC236}">
                <a16:creationId xmlns:a16="http://schemas.microsoft.com/office/drawing/2014/main" id="{63BAEB5F-9C87-47D1-B0F7-5EB375C66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665445"/>
            <a:ext cx="203130" cy="203130"/>
          </a:xfrm>
          <a:prstGeom prst="rect">
            <a:avLst/>
          </a:prstGeom>
        </p:spPr>
      </p:pic>
      <p:sp>
        <p:nvSpPr>
          <p:cNvPr id="16" name="Text Placeholder 3">
            <a:extLst>
              <a:ext uri="{FF2B5EF4-FFF2-40B4-BE49-F238E27FC236}">
                <a16:creationId xmlns:a16="http://schemas.microsoft.com/office/drawing/2014/main" id="{4950040D-A9A0-4499-9E18-A6E91EC33BB4}"/>
              </a:ext>
            </a:extLst>
          </p:cNvPr>
          <p:cNvSpPr txBox="1">
            <a:spLocks/>
          </p:cNvSpPr>
          <p:nvPr/>
        </p:nvSpPr>
        <p:spPr>
          <a:xfrm>
            <a:off x="1003811" y="4613062"/>
            <a:ext cx="3375242" cy="5110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latin typeface="Poppins Light"/>
                <a:cs typeface="Poppins Light"/>
              </a:rPr>
              <a:t>Defend against someone inside your network</a:t>
            </a:r>
          </a:p>
        </p:txBody>
      </p:sp>
      <p:pic>
        <p:nvPicPr>
          <p:cNvPr id="17" name="Graphic 16">
            <a:extLst>
              <a:ext uri="{FF2B5EF4-FFF2-40B4-BE49-F238E27FC236}">
                <a16:creationId xmlns:a16="http://schemas.microsoft.com/office/drawing/2014/main" id="{19180621-B1D9-4D95-A4B4-AD99866FB3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5299252"/>
            <a:ext cx="203130" cy="203130"/>
          </a:xfrm>
          <a:prstGeom prst="rect">
            <a:avLst/>
          </a:prstGeom>
        </p:spPr>
      </p:pic>
      <p:sp>
        <p:nvSpPr>
          <p:cNvPr id="18" name="Text Placeholder 3">
            <a:extLst>
              <a:ext uri="{FF2B5EF4-FFF2-40B4-BE49-F238E27FC236}">
                <a16:creationId xmlns:a16="http://schemas.microsoft.com/office/drawing/2014/main" id="{CC014E8E-1EB3-4922-9506-6F093E0794D9}"/>
              </a:ext>
            </a:extLst>
          </p:cNvPr>
          <p:cNvSpPr txBox="1">
            <a:spLocks/>
          </p:cNvSpPr>
          <p:nvPr/>
        </p:nvSpPr>
        <p:spPr>
          <a:xfrm>
            <a:off x="1003811" y="5246869"/>
            <a:ext cx="3375242" cy="5110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latin typeface="Poppins Light"/>
                <a:cs typeface="Poppins Light"/>
              </a:rPr>
              <a:t>Review and assess your measures</a:t>
            </a:r>
          </a:p>
        </p:txBody>
      </p:sp>
      <p:pic>
        <p:nvPicPr>
          <p:cNvPr id="5" name="Picture 4">
            <a:extLst>
              <a:ext uri="{FF2B5EF4-FFF2-40B4-BE49-F238E27FC236}">
                <a16:creationId xmlns:a16="http://schemas.microsoft.com/office/drawing/2014/main" id="{7C41ED51-EA67-4A33-8533-10FB5F88D3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0822" y="2527326"/>
            <a:ext cx="8103765" cy="3457313"/>
          </a:xfrm>
          <a:prstGeom prst="rect">
            <a:avLst/>
          </a:prstGeom>
        </p:spPr>
      </p:pic>
    </p:spTree>
    <p:extLst>
      <p:ext uri="{BB962C8B-B14F-4D97-AF65-F5344CB8AC3E}">
        <p14:creationId xmlns:p14="http://schemas.microsoft.com/office/powerpoint/2010/main" val="282470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2772F-DE65-492E-A99A-413A42BB9C52}"/>
              </a:ext>
            </a:extLst>
          </p:cNvPr>
          <p:cNvSpPr>
            <a:spLocks noGrp="1"/>
          </p:cNvSpPr>
          <p:nvPr>
            <p:ph type="body" sz="quarter" idx="13"/>
          </p:nvPr>
        </p:nvSpPr>
        <p:spPr>
          <a:xfrm>
            <a:off x="521770" y="1069417"/>
            <a:ext cx="11148459" cy="517525"/>
          </a:xfrm>
        </p:spPr>
        <p:txBody>
          <a:bodyPr>
            <a:noAutofit/>
          </a:bodyPr>
          <a:lstStyle/>
          <a:p>
            <a:r>
              <a:rPr lang="en-GB" sz="2400" dirty="0">
                <a:solidFill>
                  <a:srgbClr val="B78B1E"/>
                </a:solidFill>
              </a:rPr>
              <a:t>7. Implementing effective cyber security measures</a:t>
            </a:r>
            <a:br>
              <a:rPr lang="en-GB" sz="2400" dirty="0">
                <a:solidFill>
                  <a:srgbClr val="B78B1E"/>
                </a:solidFill>
              </a:rPr>
            </a:br>
            <a:r>
              <a:rPr lang="en-GB" sz="2400" dirty="0">
                <a:solidFill>
                  <a:srgbClr val="0D2650"/>
                </a:solidFill>
              </a:rPr>
              <a:t>Key questions to ask</a:t>
            </a:r>
          </a:p>
        </p:txBody>
      </p:sp>
      <p:pic>
        <p:nvPicPr>
          <p:cNvPr id="6" name="Graphic 5">
            <a:extLst>
              <a:ext uri="{FF2B5EF4-FFF2-40B4-BE49-F238E27FC236}">
                <a16:creationId xmlns:a16="http://schemas.microsoft.com/office/drawing/2014/main" id="{AB67E2BC-10DF-F9B3-CE83-CD0318607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91" y="2602352"/>
            <a:ext cx="295275" cy="295275"/>
          </a:xfrm>
          <a:prstGeom prst="rect">
            <a:avLst/>
          </a:prstGeom>
        </p:spPr>
      </p:pic>
      <p:sp>
        <p:nvSpPr>
          <p:cNvPr id="9" name="Text Placeholder 3">
            <a:extLst>
              <a:ext uri="{FF2B5EF4-FFF2-40B4-BE49-F238E27FC236}">
                <a16:creationId xmlns:a16="http://schemas.microsoft.com/office/drawing/2014/main" id="{B4FA80B0-C53F-AAEB-4130-8978D69AF8D7}"/>
              </a:ext>
            </a:extLst>
          </p:cNvPr>
          <p:cNvSpPr txBox="1">
            <a:spLocks/>
          </p:cNvSpPr>
          <p:nvPr/>
        </p:nvSpPr>
        <p:spPr>
          <a:xfrm>
            <a:off x="1392764" y="2602352"/>
            <a:ext cx="8690801" cy="30434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 lvl="1" indent="0">
              <a:buNone/>
            </a:pPr>
            <a:r>
              <a:rPr lang="en-GB" sz="1600" b="1" dirty="0">
                <a:solidFill>
                  <a:srgbClr val="0D2650"/>
                </a:solidFill>
                <a:latin typeface="Poppins SemiBold"/>
                <a:cs typeface="Poppins SemiBold"/>
              </a:rPr>
              <a:t>Indicators of Success</a:t>
            </a:r>
          </a:p>
          <a:p>
            <a:pPr marL="28575" lvl="1" indent="0">
              <a:buNone/>
            </a:pPr>
            <a:endParaRPr lang="en-GB" sz="1400" b="1" dirty="0">
              <a:solidFill>
                <a:srgbClr val="0D2650"/>
              </a:solidFill>
              <a:latin typeface="Poppins SemiBold" panose="00000700000000000000" pitchFamily="2" charset="0"/>
              <a:cs typeface="Poppins SemiBold" panose="00000700000000000000" pitchFamily="2" charset="0"/>
            </a:endParaRPr>
          </a:p>
          <a:p>
            <a:pPr marL="342900" indent="-342900" fontAlgn="base">
              <a:buFont typeface="+mj-lt"/>
              <a:buAutoNum type="arabicPeriod"/>
            </a:pPr>
            <a:r>
              <a:rPr lang="en-GB" sz="1400" dirty="0">
                <a:solidFill>
                  <a:srgbClr val="0D2650"/>
                </a:solidFill>
              </a:rPr>
              <a:t>Are effective security metrics shared with the board?</a:t>
            </a:r>
          </a:p>
          <a:p>
            <a:pPr marL="342900" indent="-342900" fontAlgn="base">
              <a:buFont typeface="+mj-lt"/>
              <a:buAutoNum type="arabicPeriod"/>
            </a:pPr>
            <a:r>
              <a:rPr lang="en-GB" sz="1400" dirty="0">
                <a:solidFill>
                  <a:srgbClr val="0D2650"/>
                </a:solidFill>
              </a:rPr>
              <a:t>Does the board understand the overarching purpose of the cyber security measures?</a:t>
            </a:r>
          </a:p>
          <a:p>
            <a:pPr marL="342900" indent="-342900" fontAlgn="base">
              <a:buFont typeface="+mj-lt"/>
              <a:buAutoNum type="arabicPeriod"/>
            </a:pPr>
            <a:r>
              <a:rPr lang="en-GB" sz="1400" dirty="0">
                <a:solidFill>
                  <a:srgbClr val="0D2650"/>
                </a:solidFill>
              </a:rPr>
              <a:t>Can new implementations of cyber security measures be traced to the risks they mitigate?</a:t>
            </a:r>
          </a:p>
          <a:p>
            <a:pPr marL="342900" indent="-342900" fontAlgn="base">
              <a:buFont typeface="+mj-lt"/>
              <a:buAutoNum type="arabicPeriod"/>
            </a:pPr>
            <a:r>
              <a:rPr lang="en-GB" sz="1400" dirty="0">
                <a:solidFill>
                  <a:srgbClr val="0D2650"/>
                </a:solidFill>
              </a:rPr>
              <a:t>Are new implementations of cyber security measures being rolled out in close engagement with the workforce?</a:t>
            </a:r>
          </a:p>
          <a:p>
            <a:pPr marL="342900" indent="-342900" fontAlgn="base">
              <a:buFont typeface="+mj-lt"/>
              <a:buAutoNum type="arabicPeriod"/>
            </a:pPr>
            <a:r>
              <a:rPr lang="en-GB" sz="1400" dirty="0">
                <a:solidFill>
                  <a:srgbClr val="0D2650"/>
                </a:solidFill>
              </a:rPr>
              <a:t>Has our cyber security posture been reviewed in the last 12 months?</a:t>
            </a:r>
          </a:p>
          <a:p>
            <a:pPr marL="28575" lvl="1" indent="0">
              <a:buNone/>
            </a:pPr>
            <a:endParaRPr lang="en-GB" sz="1400" dirty="0">
              <a:solidFill>
                <a:srgbClr val="0D2650"/>
              </a:solidFill>
            </a:endParaRPr>
          </a:p>
        </p:txBody>
      </p:sp>
    </p:spTree>
    <p:extLst>
      <p:ext uri="{BB962C8B-B14F-4D97-AF65-F5344CB8AC3E}">
        <p14:creationId xmlns:p14="http://schemas.microsoft.com/office/powerpoint/2010/main" val="3050171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14EF4-2AEC-4757-AEB4-FECEAAEA2424}"/>
              </a:ext>
            </a:extLst>
          </p:cNvPr>
          <p:cNvSpPr>
            <a:spLocks noGrp="1"/>
          </p:cNvSpPr>
          <p:nvPr>
            <p:ph type="body" sz="quarter" idx="13"/>
          </p:nvPr>
        </p:nvSpPr>
        <p:spPr>
          <a:xfrm>
            <a:off x="474663" y="1349263"/>
            <a:ext cx="11269924" cy="883431"/>
          </a:xfrm>
        </p:spPr>
        <p:txBody>
          <a:bodyPr vert="horz" lIns="91440" tIns="45720" rIns="91440" bIns="45720" rtlCol="0" anchor="t">
            <a:normAutofit/>
          </a:bodyPr>
          <a:lstStyle/>
          <a:p>
            <a:pPr>
              <a:lnSpc>
                <a:spcPct val="85000"/>
              </a:lnSpc>
              <a:defRPr/>
            </a:pPr>
            <a:r>
              <a:rPr lang="en-GB" dirty="0">
                <a:solidFill>
                  <a:srgbClr val="B78B1E"/>
                </a:solidFill>
                <a:latin typeface="Poppins SemiBold"/>
                <a:cs typeface="Poppins SemiBold"/>
              </a:rPr>
              <a:t>8. Collaborating with your supply chain and partners</a:t>
            </a:r>
            <a:endParaRPr lang="en-GB" b="1">
              <a:solidFill>
                <a:srgbClr val="B78B1E"/>
              </a:solidFill>
              <a:latin typeface="Poppins SemiBold"/>
              <a:cs typeface="Poppins SemiBold"/>
            </a:endParaRPr>
          </a:p>
        </p:txBody>
      </p:sp>
      <p:sp>
        <p:nvSpPr>
          <p:cNvPr id="4" name="Text Placeholder 3">
            <a:extLst>
              <a:ext uri="{FF2B5EF4-FFF2-40B4-BE49-F238E27FC236}">
                <a16:creationId xmlns:a16="http://schemas.microsoft.com/office/drawing/2014/main" id="{2860D6ED-1F44-4F9D-A034-AE56955B839E}"/>
              </a:ext>
            </a:extLst>
          </p:cNvPr>
          <p:cNvSpPr>
            <a:spLocks noGrp="1"/>
          </p:cNvSpPr>
          <p:nvPr>
            <p:ph type="body" sz="quarter" idx="15"/>
          </p:nvPr>
        </p:nvSpPr>
        <p:spPr>
          <a:xfrm>
            <a:off x="1003812" y="2786187"/>
            <a:ext cx="3879212" cy="564691"/>
          </a:xfrm>
        </p:spPr>
        <p:txBody>
          <a:bodyPr>
            <a:normAutofit/>
          </a:bodyPr>
          <a:lstStyle/>
          <a:p>
            <a:pPr marL="0" indent="0">
              <a:buNone/>
            </a:pPr>
            <a:r>
              <a:rPr lang="en-GB" sz="1400" dirty="0">
                <a:solidFill>
                  <a:schemeClr val="bg1"/>
                </a:solidFill>
                <a:latin typeface="Poppins regular" panose="00000500000000000000" pitchFamily="2" charset="0"/>
                <a:cs typeface="Poppins regular" panose="00000500000000000000" pitchFamily="2" charset="0"/>
              </a:rPr>
              <a:t>Cyber attacks on your suppliers</a:t>
            </a:r>
          </a:p>
        </p:txBody>
      </p:sp>
      <p:pic>
        <p:nvPicPr>
          <p:cNvPr id="8" name="Graphic 7">
            <a:extLst>
              <a:ext uri="{FF2B5EF4-FFF2-40B4-BE49-F238E27FC236}">
                <a16:creationId xmlns:a16="http://schemas.microsoft.com/office/drawing/2014/main" id="{F51A5D0E-79AA-4087-BA31-0FC137A4C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2809740"/>
            <a:ext cx="203130" cy="203130"/>
          </a:xfrm>
          <a:prstGeom prst="rect">
            <a:avLst/>
          </a:prstGeom>
        </p:spPr>
      </p:pic>
      <p:pic>
        <p:nvPicPr>
          <p:cNvPr id="9" name="Graphic 8">
            <a:extLst>
              <a:ext uri="{FF2B5EF4-FFF2-40B4-BE49-F238E27FC236}">
                <a16:creationId xmlns:a16="http://schemas.microsoft.com/office/drawing/2014/main" id="{187F4F6A-902C-4368-83E5-1B804AAB90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3439579"/>
            <a:ext cx="203130" cy="203130"/>
          </a:xfrm>
          <a:prstGeom prst="rect">
            <a:avLst/>
          </a:prstGeom>
        </p:spPr>
      </p:pic>
      <p:pic>
        <p:nvPicPr>
          <p:cNvPr id="10" name="Graphic 9">
            <a:extLst>
              <a:ext uri="{FF2B5EF4-FFF2-40B4-BE49-F238E27FC236}">
                <a16:creationId xmlns:a16="http://schemas.microsoft.com/office/drawing/2014/main" id="{600307E8-0819-45E0-8BD2-90051C0AF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307890"/>
            <a:ext cx="203130" cy="203130"/>
          </a:xfrm>
          <a:prstGeom prst="rect">
            <a:avLst/>
          </a:prstGeom>
        </p:spPr>
      </p:pic>
      <p:sp>
        <p:nvSpPr>
          <p:cNvPr id="11" name="Text Placeholder 3">
            <a:extLst>
              <a:ext uri="{FF2B5EF4-FFF2-40B4-BE49-F238E27FC236}">
                <a16:creationId xmlns:a16="http://schemas.microsoft.com/office/drawing/2014/main" id="{56F0A641-9840-4341-8C41-569F893A6A2C}"/>
              </a:ext>
            </a:extLst>
          </p:cNvPr>
          <p:cNvSpPr txBox="1">
            <a:spLocks/>
          </p:cNvSpPr>
          <p:nvPr/>
        </p:nvSpPr>
        <p:spPr>
          <a:xfrm>
            <a:off x="1003811" y="3357170"/>
            <a:ext cx="4020865" cy="883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20000"/>
              </a:lnSpc>
              <a:buNone/>
            </a:pPr>
            <a:r>
              <a:rPr lang="en-GB" sz="1400" dirty="0">
                <a:solidFill>
                  <a:schemeClr val="bg1"/>
                </a:solidFill>
              </a:rPr>
              <a:t>Map your suppliers and partners to gain assurance of their cyber security </a:t>
            </a:r>
          </a:p>
        </p:txBody>
      </p:sp>
      <p:sp>
        <p:nvSpPr>
          <p:cNvPr id="13" name="Text Placeholder 3">
            <a:extLst>
              <a:ext uri="{FF2B5EF4-FFF2-40B4-BE49-F238E27FC236}">
                <a16:creationId xmlns:a16="http://schemas.microsoft.com/office/drawing/2014/main" id="{B584F087-793F-4CC8-8E95-A8E87032447D}"/>
              </a:ext>
            </a:extLst>
          </p:cNvPr>
          <p:cNvSpPr txBox="1">
            <a:spLocks/>
          </p:cNvSpPr>
          <p:nvPr/>
        </p:nvSpPr>
        <p:spPr>
          <a:xfrm>
            <a:off x="1003812" y="4255065"/>
            <a:ext cx="3786302" cy="10940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400" dirty="0">
                <a:solidFill>
                  <a:schemeClr val="bg1"/>
                </a:solidFill>
                <a:latin typeface="Poppins Light"/>
                <a:cs typeface="Poppins Light"/>
              </a:rPr>
              <a:t>Build cyber security into contracts and agreements</a:t>
            </a:r>
          </a:p>
        </p:txBody>
      </p:sp>
      <p:pic>
        <p:nvPicPr>
          <p:cNvPr id="5" name="Picture 4" descr="A person writing on a piece of paper&#10;&#10;Description automatically generated with medium confidence">
            <a:extLst>
              <a:ext uri="{FF2B5EF4-FFF2-40B4-BE49-F238E27FC236}">
                <a16:creationId xmlns:a16="http://schemas.microsoft.com/office/drawing/2014/main" id="{7F3BFA81-93BB-48C9-8511-4E4DF9BFEB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487" y="2402682"/>
            <a:ext cx="9083783" cy="3875418"/>
          </a:xfrm>
          <a:prstGeom prst="rect">
            <a:avLst/>
          </a:prstGeom>
        </p:spPr>
      </p:pic>
      <p:pic>
        <p:nvPicPr>
          <p:cNvPr id="2" name="Graphic 1">
            <a:extLst>
              <a:ext uri="{FF2B5EF4-FFF2-40B4-BE49-F238E27FC236}">
                <a16:creationId xmlns:a16="http://schemas.microsoft.com/office/drawing/2014/main" id="{AF719F49-58C7-DB96-BCF8-FB631012E2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919" y="4922719"/>
            <a:ext cx="224097" cy="224097"/>
          </a:xfrm>
          <a:prstGeom prst="rect">
            <a:avLst/>
          </a:prstGeom>
        </p:spPr>
      </p:pic>
      <p:sp>
        <p:nvSpPr>
          <p:cNvPr id="6" name="TextBox 5">
            <a:extLst>
              <a:ext uri="{FF2B5EF4-FFF2-40B4-BE49-F238E27FC236}">
                <a16:creationId xmlns:a16="http://schemas.microsoft.com/office/drawing/2014/main" id="{8B953310-2546-3DF2-29B4-749000005607}"/>
              </a:ext>
            </a:extLst>
          </p:cNvPr>
          <p:cNvSpPr txBox="1"/>
          <p:nvPr/>
        </p:nvSpPr>
        <p:spPr>
          <a:xfrm>
            <a:off x="1037472" y="4886999"/>
            <a:ext cx="3702634" cy="307777"/>
          </a:xfrm>
          <a:prstGeom prst="rect">
            <a:avLst/>
          </a:prstGeom>
          <a:noFill/>
        </p:spPr>
        <p:txBody>
          <a:bodyPr wrap="square" rtlCol="0">
            <a:spAutoFit/>
          </a:bodyPr>
          <a:lstStyle/>
          <a:p>
            <a:r>
              <a:rPr lang="en-GB" sz="1400" dirty="0">
                <a:solidFill>
                  <a:schemeClr val="bg1"/>
                </a:solidFill>
                <a:latin typeface="Poppins Light" panose="00000400000000000000" pitchFamily="2" charset="0"/>
                <a:cs typeface="Poppins Light" panose="00000400000000000000" pitchFamily="2" charset="0"/>
              </a:rPr>
              <a:t>Use threat intelligence</a:t>
            </a:r>
          </a:p>
        </p:txBody>
      </p:sp>
    </p:spTree>
    <p:extLst>
      <p:ext uri="{BB962C8B-B14F-4D97-AF65-F5344CB8AC3E}">
        <p14:creationId xmlns:p14="http://schemas.microsoft.com/office/powerpoint/2010/main" val="4088271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2772F-DE65-492E-A99A-413A42BB9C52}"/>
              </a:ext>
            </a:extLst>
          </p:cNvPr>
          <p:cNvSpPr>
            <a:spLocks noGrp="1"/>
          </p:cNvSpPr>
          <p:nvPr>
            <p:ph type="body" sz="quarter" idx="13"/>
          </p:nvPr>
        </p:nvSpPr>
        <p:spPr>
          <a:xfrm>
            <a:off x="554182" y="1077806"/>
            <a:ext cx="11148459" cy="517525"/>
          </a:xfrm>
        </p:spPr>
        <p:txBody>
          <a:bodyPr>
            <a:noAutofit/>
          </a:bodyPr>
          <a:lstStyle/>
          <a:p>
            <a:r>
              <a:rPr lang="en-GB" sz="2400" dirty="0">
                <a:solidFill>
                  <a:srgbClr val="B78B1E"/>
                </a:solidFill>
              </a:rPr>
              <a:t>8. Collaborating with your supply chain and partners:</a:t>
            </a:r>
            <a:br>
              <a:rPr lang="en-GB" sz="2400" dirty="0">
                <a:solidFill>
                  <a:srgbClr val="B78B1E"/>
                </a:solidFill>
              </a:rPr>
            </a:br>
            <a:r>
              <a:rPr lang="en-GB" sz="2400" dirty="0">
                <a:solidFill>
                  <a:srgbClr val="0D2650"/>
                </a:solidFill>
              </a:rPr>
              <a:t>Key questions to ask</a:t>
            </a:r>
          </a:p>
        </p:txBody>
      </p:sp>
      <p:pic>
        <p:nvPicPr>
          <p:cNvPr id="4" name="Graphic 3">
            <a:extLst>
              <a:ext uri="{FF2B5EF4-FFF2-40B4-BE49-F238E27FC236}">
                <a16:creationId xmlns:a16="http://schemas.microsoft.com/office/drawing/2014/main" id="{6FA6F148-E1DF-4D04-B0C4-418DDB93AE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91" y="2602352"/>
            <a:ext cx="295275" cy="295275"/>
          </a:xfrm>
          <a:prstGeom prst="rect">
            <a:avLst/>
          </a:prstGeom>
        </p:spPr>
      </p:pic>
      <p:sp>
        <p:nvSpPr>
          <p:cNvPr id="8" name="Text Placeholder 3">
            <a:extLst>
              <a:ext uri="{FF2B5EF4-FFF2-40B4-BE49-F238E27FC236}">
                <a16:creationId xmlns:a16="http://schemas.microsoft.com/office/drawing/2014/main" id="{9A56367F-D284-4A11-9A49-1CE768012D12}"/>
              </a:ext>
            </a:extLst>
          </p:cNvPr>
          <p:cNvSpPr txBox="1">
            <a:spLocks/>
          </p:cNvSpPr>
          <p:nvPr/>
        </p:nvSpPr>
        <p:spPr>
          <a:xfrm>
            <a:off x="1392764" y="2602352"/>
            <a:ext cx="8690801" cy="30434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 lvl="1" indent="0">
              <a:buNone/>
            </a:pPr>
            <a:r>
              <a:rPr lang="en-GB" sz="1600" b="1" dirty="0">
                <a:solidFill>
                  <a:srgbClr val="0D2650"/>
                </a:solidFill>
                <a:latin typeface="Poppins SemiBold"/>
                <a:cs typeface="Poppins SemiBold"/>
              </a:rPr>
              <a:t>Indicators of Success</a:t>
            </a:r>
          </a:p>
          <a:p>
            <a:pPr marL="28575" lvl="1" indent="0">
              <a:buNone/>
            </a:pPr>
            <a:endParaRPr lang="en-GB" sz="1400" b="1" dirty="0">
              <a:solidFill>
                <a:srgbClr val="0D2650"/>
              </a:solidFill>
              <a:latin typeface="Poppins SemiBold" panose="00000700000000000000" pitchFamily="2" charset="0"/>
              <a:cs typeface="Poppins SemiBold" panose="00000700000000000000" pitchFamily="2" charset="0"/>
            </a:endParaRPr>
          </a:p>
          <a:p>
            <a:pPr marL="342900" indent="-342900" fontAlgn="base">
              <a:buFont typeface="+mj-lt"/>
              <a:buAutoNum type="arabicPeriod"/>
            </a:pPr>
            <a:r>
              <a:rPr lang="en-GB" sz="1400" dirty="0">
                <a:solidFill>
                  <a:srgbClr val="0D2650"/>
                </a:solidFill>
              </a:rPr>
              <a:t>Is supplier performance being regularly measured against defined metrics and is this visible to board members?</a:t>
            </a:r>
          </a:p>
          <a:p>
            <a:pPr marL="342900" indent="-342900" fontAlgn="base">
              <a:buFont typeface="+mj-lt"/>
              <a:buAutoNum type="arabicPeriod"/>
            </a:pPr>
            <a:r>
              <a:rPr lang="en-GB" sz="1400" dirty="0">
                <a:solidFill>
                  <a:srgbClr val="0D2650"/>
                </a:solidFill>
              </a:rPr>
              <a:t>Are we developing threat assessments and incident response exercises in collaboration with suppliers and partners?</a:t>
            </a:r>
          </a:p>
          <a:p>
            <a:pPr marL="342900" indent="-342900" fontAlgn="base">
              <a:buFont typeface="+mj-lt"/>
              <a:buAutoNum type="arabicPeriod"/>
            </a:pPr>
            <a:r>
              <a:rPr lang="en-GB" sz="1400" dirty="0">
                <a:solidFill>
                  <a:srgbClr val="0D2650"/>
                </a:solidFill>
              </a:rPr>
              <a:t>Are high severity supply chain risks tracked and reported?</a:t>
            </a:r>
          </a:p>
          <a:p>
            <a:pPr marL="342900" indent="-342900" fontAlgn="base">
              <a:buFont typeface="+mj-lt"/>
              <a:buAutoNum type="arabicPeriod"/>
            </a:pPr>
            <a:r>
              <a:rPr lang="en-GB" sz="1400" dirty="0">
                <a:solidFill>
                  <a:srgbClr val="0D2650"/>
                </a:solidFill>
              </a:rPr>
              <a:t>Do we have a defined process for onboarding and managing suppliers?</a:t>
            </a:r>
          </a:p>
          <a:p>
            <a:pPr marL="342900" indent="-342900" fontAlgn="base">
              <a:buFont typeface="+mj-lt"/>
              <a:buAutoNum type="arabicPeriod"/>
            </a:pPr>
            <a:r>
              <a:rPr lang="en-GB" sz="1400" dirty="0">
                <a:solidFill>
                  <a:srgbClr val="0D2650"/>
                </a:solidFill>
              </a:rPr>
              <a:t>Are products/services provided by partners/suppliers documented?</a:t>
            </a:r>
          </a:p>
          <a:p>
            <a:pPr marL="0" indent="0" fontAlgn="base">
              <a:buNone/>
            </a:pPr>
            <a:endParaRPr lang="en-GB" sz="1400" dirty="0">
              <a:solidFill>
                <a:srgbClr val="0D2650"/>
              </a:solidFill>
            </a:endParaRPr>
          </a:p>
          <a:p>
            <a:pPr marL="371475" lvl="1" indent="-342900">
              <a:buFont typeface="+mj-lt"/>
              <a:buAutoNum type="arabicPeriod"/>
            </a:pPr>
            <a:endParaRPr lang="en-GB" sz="1400" dirty="0">
              <a:solidFill>
                <a:srgbClr val="0D2650"/>
              </a:solidFill>
            </a:endParaRPr>
          </a:p>
        </p:txBody>
      </p:sp>
    </p:spTree>
    <p:extLst>
      <p:ext uri="{BB962C8B-B14F-4D97-AF65-F5344CB8AC3E}">
        <p14:creationId xmlns:p14="http://schemas.microsoft.com/office/powerpoint/2010/main" val="1230140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14EF4-2AEC-4757-AEB4-FECEAAEA2424}"/>
              </a:ext>
            </a:extLst>
          </p:cNvPr>
          <p:cNvSpPr>
            <a:spLocks noGrp="1"/>
          </p:cNvSpPr>
          <p:nvPr>
            <p:ph type="body" sz="quarter" idx="13"/>
          </p:nvPr>
        </p:nvSpPr>
        <p:spPr>
          <a:xfrm>
            <a:off x="474663" y="1349263"/>
            <a:ext cx="11269924" cy="883431"/>
          </a:xfrm>
        </p:spPr>
        <p:txBody>
          <a:bodyPr vert="horz" lIns="91440" tIns="45720" rIns="91440" bIns="45720" rtlCol="0" anchor="t">
            <a:normAutofit/>
          </a:bodyPr>
          <a:lstStyle/>
          <a:p>
            <a:pPr>
              <a:lnSpc>
                <a:spcPct val="85000"/>
              </a:lnSpc>
              <a:defRPr/>
            </a:pPr>
            <a:r>
              <a:rPr lang="en-GB" dirty="0">
                <a:solidFill>
                  <a:srgbClr val="B78B1E"/>
                </a:solidFill>
                <a:latin typeface="Poppins SemiBold"/>
                <a:cs typeface="Poppins SemiBold"/>
              </a:rPr>
              <a:t>9. Planning your response to cyber incidents</a:t>
            </a:r>
            <a:endParaRPr lang="en-GB" b="1">
              <a:solidFill>
                <a:srgbClr val="B78B1E"/>
              </a:solidFill>
              <a:latin typeface="Poppins SemiBold"/>
              <a:cs typeface="Poppins SemiBold"/>
            </a:endParaRPr>
          </a:p>
        </p:txBody>
      </p:sp>
      <p:sp>
        <p:nvSpPr>
          <p:cNvPr id="4" name="Text Placeholder 3">
            <a:extLst>
              <a:ext uri="{FF2B5EF4-FFF2-40B4-BE49-F238E27FC236}">
                <a16:creationId xmlns:a16="http://schemas.microsoft.com/office/drawing/2014/main" id="{2860D6ED-1F44-4F9D-A034-AE56955B839E}"/>
              </a:ext>
            </a:extLst>
          </p:cNvPr>
          <p:cNvSpPr>
            <a:spLocks noGrp="1"/>
          </p:cNvSpPr>
          <p:nvPr>
            <p:ph type="body" sz="quarter" idx="15"/>
          </p:nvPr>
        </p:nvSpPr>
        <p:spPr>
          <a:xfrm>
            <a:off x="1003812" y="2786187"/>
            <a:ext cx="3879212" cy="564691"/>
          </a:xfrm>
        </p:spPr>
        <p:txBody>
          <a:bodyPr>
            <a:normAutofit/>
          </a:bodyPr>
          <a:lstStyle/>
          <a:p>
            <a:pPr marL="0" indent="0" fontAlgn="base">
              <a:buNone/>
            </a:pPr>
            <a:r>
              <a:rPr lang="en-GB" sz="1400" dirty="0">
                <a:solidFill>
                  <a:schemeClr val="bg1"/>
                </a:solidFill>
                <a:latin typeface="Poppins"/>
              </a:rPr>
              <a:t>Plan your response</a:t>
            </a:r>
          </a:p>
        </p:txBody>
      </p:sp>
      <p:pic>
        <p:nvPicPr>
          <p:cNvPr id="8" name="Graphic 7">
            <a:extLst>
              <a:ext uri="{FF2B5EF4-FFF2-40B4-BE49-F238E27FC236}">
                <a16:creationId xmlns:a16="http://schemas.microsoft.com/office/drawing/2014/main" id="{F51A5D0E-79AA-4087-BA31-0FC137A4C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2809740"/>
            <a:ext cx="203130" cy="203130"/>
          </a:xfrm>
          <a:prstGeom prst="rect">
            <a:avLst/>
          </a:prstGeom>
        </p:spPr>
      </p:pic>
      <p:pic>
        <p:nvPicPr>
          <p:cNvPr id="9" name="Graphic 8">
            <a:extLst>
              <a:ext uri="{FF2B5EF4-FFF2-40B4-BE49-F238E27FC236}">
                <a16:creationId xmlns:a16="http://schemas.microsoft.com/office/drawing/2014/main" id="{187F4F6A-902C-4368-83E5-1B804AAB90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3439579"/>
            <a:ext cx="203130" cy="203130"/>
          </a:xfrm>
          <a:prstGeom prst="rect">
            <a:avLst/>
          </a:prstGeom>
        </p:spPr>
      </p:pic>
      <p:pic>
        <p:nvPicPr>
          <p:cNvPr id="10" name="Graphic 9">
            <a:extLst>
              <a:ext uri="{FF2B5EF4-FFF2-40B4-BE49-F238E27FC236}">
                <a16:creationId xmlns:a16="http://schemas.microsoft.com/office/drawing/2014/main" id="{600307E8-0819-45E0-8BD2-90051C0AF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034949"/>
            <a:ext cx="203130" cy="203130"/>
          </a:xfrm>
          <a:prstGeom prst="rect">
            <a:avLst/>
          </a:prstGeom>
        </p:spPr>
      </p:pic>
      <p:sp>
        <p:nvSpPr>
          <p:cNvPr id="11" name="Text Placeholder 3">
            <a:extLst>
              <a:ext uri="{FF2B5EF4-FFF2-40B4-BE49-F238E27FC236}">
                <a16:creationId xmlns:a16="http://schemas.microsoft.com/office/drawing/2014/main" id="{56F0A641-9840-4341-8C41-569F893A6A2C}"/>
              </a:ext>
            </a:extLst>
          </p:cNvPr>
          <p:cNvSpPr txBox="1">
            <a:spLocks/>
          </p:cNvSpPr>
          <p:nvPr/>
        </p:nvSpPr>
        <p:spPr>
          <a:xfrm>
            <a:off x="1003811" y="3357170"/>
            <a:ext cx="4020865" cy="5646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400" dirty="0">
                <a:solidFill>
                  <a:schemeClr val="bg1"/>
                </a:solidFill>
                <a:latin typeface="Poppins Light"/>
                <a:cs typeface="Poppins Light"/>
              </a:rPr>
              <a:t>Understand your role in incident management</a:t>
            </a:r>
          </a:p>
        </p:txBody>
      </p:sp>
      <p:sp>
        <p:nvSpPr>
          <p:cNvPr id="13" name="Text Placeholder 3">
            <a:extLst>
              <a:ext uri="{FF2B5EF4-FFF2-40B4-BE49-F238E27FC236}">
                <a16:creationId xmlns:a16="http://schemas.microsoft.com/office/drawing/2014/main" id="{B584F087-793F-4CC8-8E95-A8E87032447D}"/>
              </a:ext>
            </a:extLst>
          </p:cNvPr>
          <p:cNvSpPr txBox="1">
            <a:spLocks/>
          </p:cNvSpPr>
          <p:nvPr/>
        </p:nvSpPr>
        <p:spPr>
          <a:xfrm>
            <a:off x="1003812" y="4034949"/>
            <a:ext cx="3786302" cy="3390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400" dirty="0">
                <a:solidFill>
                  <a:schemeClr val="bg1"/>
                </a:solidFill>
                <a:latin typeface="Poppins Light"/>
                <a:cs typeface="Poppins Light"/>
              </a:rPr>
              <a:t>Practice your plan</a:t>
            </a:r>
          </a:p>
        </p:txBody>
      </p:sp>
      <p:pic>
        <p:nvPicPr>
          <p:cNvPr id="14" name="Graphic 13">
            <a:extLst>
              <a:ext uri="{FF2B5EF4-FFF2-40B4-BE49-F238E27FC236}">
                <a16:creationId xmlns:a16="http://schemas.microsoft.com/office/drawing/2014/main" id="{BAC28880-07A6-42C5-9851-6B736AB14A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625307"/>
            <a:ext cx="203130" cy="203130"/>
          </a:xfrm>
          <a:prstGeom prst="rect">
            <a:avLst/>
          </a:prstGeom>
        </p:spPr>
      </p:pic>
      <p:sp>
        <p:nvSpPr>
          <p:cNvPr id="15" name="Text Placeholder 3">
            <a:extLst>
              <a:ext uri="{FF2B5EF4-FFF2-40B4-BE49-F238E27FC236}">
                <a16:creationId xmlns:a16="http://schemas.microsoft.com/office/drawing/2014/main" id="{9AF28808-97D3-4D2D-8A21-F9F13D0AFB0B}"/>
              </a:ext>
            </a:extLst>
          </p:cNvPr>
          <p:cNvSpPr txBox="1">
            <a:spLocks/>
          </p:cNvSpPr>
          <p:nvPr/>
        </p:nvSpPr>
        <p:spPr>
          <a:xfrm>
            <a:off x="1003812" y="4625307"/>
            <a:ext cx="3786302" cy="339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400" dirty="0">
                <a:solidFill>
                  <a:schemeClr val="bg1"/>
                </a:solidFill>
              </a:rPr>
              <a:t>Learn Lessons</a:t>
            </a:r>
          </a:p>
        </p:txBody>
      </p:sp>
      <p:pic>
        <p:nvPicPr>
          <p:cNvPr id="5" name="Picture 4" descr="A group of people holding microphones&#10;&#10;Description automatically generated with medium confidence">
            <a:extLst>
              <a:ext uri="{FF2B5EF4-FFF2-40B4-BE49-F238E27FC236}">
                <a16:creationId xmlns:a16="http://schemas.microsoft.com/office/drawing/2014/main" id="{D3632FD6-5B84-4B2D-A6AB-337949A763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106" y="1905006"/>
            <a:ext cx="9984957" cy="4259886"/>
          </a:xfrm>
          <a:prstGeom prst="rect">
            <a:avLst/>
          </a:prstGeom>
        </p:spPr>
      </p:pic>
    </p:spTree>
    <p:extLst>
      <p:ext uri="{BB962C8B-B14F-4D97-AF65-F5344CB8AC3E}">
        <p14:creationId xmlns:p14="http://schemas.microsoft.com/office/powerpoint/2010/main" val="214268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4DF452B-8FB5-1B74-8634-07B3361902B0}"/>
              </a:ext>
            </a:extLst>
          </p:cNvPr>
          <p:cNvSpPr txBox="1"/>
          <p:nvPr/>
        </p:nvSpPr>
        <p:spPr>
          <a:xfrm>
            <a:off x="6392641" y="2321044"/>
            <a:ext cx="5346473" cy="313932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D2650"/>
                </a:solidFill>
                <a:effectLst/>
                <a:uLnTx/>
                <a:uFillTx/>
                <a:latin typeface="Poppins Light"/>
                <a:cs typeface="Poppins Light"/>
              </a:rPr>
              <a:t>Understanding the cyber security threat</a:t>
            </a: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D2650"/>
                </a:solidFill>
                <a:effectLst/>
                <a:uLnTx/>
                <a:uFillTx/>
                <a:latin typeface="Poppins Light"/>
                <a:cs typeface="Poppins Light"/>
              </a:rPr>
              <a:t>Risk management for cyber security</a:t>
            </a: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D2650"/>
                </a:solidFill>
                <a:effectLst/>
                <a:uLnTx/>
                <a:uFillTx/>
                <a:latin typeface="Poppins Light"/>
                <a:cs typeface="Poppins Light"/>
              </a:rPr>
              <a:t>Implementing effective cyber security measures</a:t>
            </a: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D2650"/>
                </a:solidFill>
                <a:effectLst/>
                <a:uLnTx/>
                <a:uFillTx/>
                <a:latin typeface="Poppins Light"/>
                <a:cs typeface="Poppins Light"/>
              </a:rPr>
              <a:t>Collaborating with your supply chain and partners</a:t>
            </a: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D2650"/>
                </a:solidFill>
                <a:effectLst/>
                <a:uLnTx/>
                <a:uFillTx/>
                <a:latin typeface="Poppins Light"/>
                <a:cs typeface="Poppins Light"/>
              </a:rPr>
              <a:t>Planning your response to cyber incidents</a:t>
            </a:r>
            <a:endParaRPr lang="en-GB" sz="1800" b="0" i="0" u="none" strike="noStrike" kern="1200" cap="none" spc="0" normalizeH="0" baseline="0" noProof="0" dirty="0">
              <a:ln>
                <a:noFill/>
              </a:ln>
              <a:solidFill>
                <a:srgbClr val="0D2650"/>
              </a:solidFill>
              <a:effectLst/>
              <a:uLnTx/>
              <a:uFillTx/>
              <a:latin typeface="Poppins Light"/>
              <a:cs typeface="Poppins Light"/>
            </a:endParaRPr>
          </a:p>
        </p:txBody>
      </p:sp>
      <p:sp>
        <p:nvSpPr>
          <p:cNvPr id="17" name="TextBox 16">
            <a:extLst>
              <a:ext uri="{FF2B5EF4-FFF2-40B4-BE49-F238E27FC236}">
                <a16:creationId xmlns:a16="http://schemas.microsoft.com/office/drawing/2014/main" id="{1A7D327B-FBFD-689B-A180-1B033A37383B}"/>
              </a:ext>
            </a:extLst>
          </p:cNvPr>
          <p:cNvSpPr txBox="1"/>
          <p:nvPr/>
        </p:nvSpPr>
        <p:spPr>
          <a:xfrm>
            <a:off x="972678" y="2321044"/>
            <a:ext cx="5346473" cy="258532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D2650"/>
                </a:solidFill>
                <a:effectLst/>
                <a:uLnTx/>
                <a:uFillTx/>
                <a:latin typeface="Poppins Light"/>
                <a:cs typeface="Poppins Light"/>
              </a:rPr>
              <a:t>Embedding cyber security into your organisation</a:t>
            </a: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D2650"/>
                </a:solidFill>
                <a:effectLst/>
                <a:uLnTx/>
                <a:uFillTx/>
                <a:latin typeface="Poppins Light"/>
                <a:cs typeface="Poppins Light"/>
              </a:rPr>
              <a:t>Developing a positive cyber security culture</a:t>
            </a: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D2650"/>
                </a:solidFill>
                <a:effectLst/>
                <a:uLnTx/>
                <a:uFillTx/>
                <a:latin typeface="Poppins Light"/>
                <a:cs typeface="Poppins Light"/>
              </a:rPr>
              <a:t>Growing cyber security expertise</a:t>
            </a:r>
            <a:endParaRPr lang="en-GB" sz="1800" b="0" i="0" u="none" strike="noStrike" kern="1200" cap="none" spc="0" normalizeH="0" baseline="0" noProof="0" dirty="0">
              <a:ln>
                <a:noFill/>
              </a:ln>
              <a:solidFill>
                <a:srgbClr val="0D2650"/>
              </a:solidFill>
              <a:effectLst/>
              <a:uLnTx/>
              <a:uFillTx/>
              <a:latin typeface="Poppins Light"/>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i="0" u="none" strike="noStrike" kern="1200" cap="none" spc="0" normalizeH="0" baseline="0" noProof="0" dirty="0">
              <a:ln>
                <a:noFill/>
              </a:ln>
              <a:solidFill>
                <a:srgbClr val="0D2650"/>
              </a:solidFill>
              <a:effectLst/>
              <a:uLnTx/>
              <a:uFillTx/>
              <a:latin typeface="Poppins Light"/>
              <a:cs typeface="Poppins Light"/>
            </a:endParaRPr>
          </a:p>
          <a:p>
            <a:pPr>
              <a:defRPr/>
            </a:pPr>
            <a:r>
              <a:rPr kumimoji="0" lang="en-GB" sz="1800" b="0" i="0" u="none" strike="noStrike" kern="1200" cap="none" spc="0" normalizeH="0" baseline="0" noProof="0" dirty="0">
                <a:ln>
                  <a:noFill/>
                </a:ln>
                <a:solidFill>
                  <a:srgbClr val="0D2650"/>
                </a:solidFill>
                <a:effectLst/>
                <a:uLnTx/>
                <a:uFillTx/>
                <a:latin typeface="Poppins Light"/>
                <a:cs typeface="Poppins Light"/>
              </a:rPr>
              <a:t>Identifying the critical assets in your organisation</a:t>
            </a:r>
            <a:r>
              <a:rPr lang="en-GB" dirty="0">
                <a:solidFill>
                  <a:srgbClr val="0D2650"/>
                </a:solidFill>
                <a:latin typeface="Poppins Light"/>
                <a:cs typeface="Poppins Light"/>
              </a:rPr>
              <a:t> </a:t>
            </a:r>
            <a:endParaRPr lang="en-GB" sz="1800" b="0" i="0" u="none" strike="noStrike" kern="1200" cap="none" spc="0" normalizeH="0" baseline="0" noProof="0" dirty="0">
              <a:ln>
                <a:noFill/>
              </a:ln>
              <a:solidFill>
                <a:srgbClr val="0D2650"/>
              </a:solidFill>
              <a:effectLst/>
              <a:uLnTx/>
              <a:uFillTx/>
              <a:latin typeface="Poppins Light"/>
              <a:cs typeface="Poppins Light"/>
            </a:endParaRPr>
          </a:p>
        </p:txBody>
      </p:sp>
      <p:sp>
        <p:nvSpPr>
          <p:cNvPr id="3" name="Text Placeholder 2">
            <a:extLst>
              <a:ext uri="{FF2B5EF4-FFF2-40B4-BE49-F238E27FC236}">
                <a16:creationId xmlns:a16="http://schemas.microsoft.com/office/drawing/2014/main" id="{194C812E-BB57-4AFE-9D4E-00B04327BD55}"/>
              </a:ext>
            </a:extLst>
          </p:cNvPr>
          <p:cNvSpPr>
            <a:spLocks noGrp="1"/>
          </p:cNvSpPr>
          <p:nvPr>
            <p:ph type="body" sz="quarter" idx="13"/>
          </p:nvPr>
        </p:nvSpPr>
        <p:spPr>
          <a:xfrm>
            <a:off x="474663" y="1389363"/>
            <a:ext cx="10367962" cy="517525"/>
          </a:xfrm>
        </p:spPr>
        <p:txBody>
          <a:bodyPr>
            <a:normAutofit/>
          </a:bodyPr>
          <a:lstStyle/>
          <a:p>
            <a:pPr>
              <a:lnSpc>
                <a:spcPct val="85000"/>
              </a:lnSpc>
              <a:defRPr/>
            </a:pPr>
            <a:r>
              <a:rPr lang="en-GB" b="1" dirty="0">
                <a:solidFill>
                  <a:srgbClr val="B78B1E"/>
                </a:solidFill>
              </a:rPr>
              <a:t>Toolkit modules</a:t>
            </a:r>
            <a:endParaRPr lang="en-GB" b="1" dirty="0"/>
          </a:p>
        </p:txBody>
      </p:sp>
      <p:pic>
        <p:nvPicPr>
          <p:cNvPr id="7" name="Graphic 6">
            <a:extLst>
              <a:ext uri="{FF2B5EF4-FFF2-40B4-BE49-F238E27FC236}">
                <a16:creationId xmlns:a16="http://schemas.microsoft.com/office/drawing/2014/main" id="{59A78ECF-6D75-005F-DF9D-35DC3B5E35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62" y="2367910"/>
            <a:ext cx="295275" cy="295275"/>
          </a:xfrm>
          <a:prstGeom prst="rect">
            <a:avLst/>
          </a:prstGeom>
        </p:spPr>
      </p:pic>
      <p:pic>
        <p:nvPicPr>
          <p:cNvPr id="8" name="Graphic 7">
            <a:extLst>
              <a:ext uri="{FF2B5EF4-FFF2-40B4-BE49-F238E27FC236}">
                <a16:creationId xmlns:a16="http://schemas.microsoft.com/office/drawing/2014/main" id="{910970FA-2269-9CB8-C004-EAEEA3CF9D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62" y="3175749"/>
            <a:ext cx="295275" cy="295275"/>
          </a:xfrm>
          <a:prstGeom prst="rect">
            <a:avLst/>
          </a:prstGeom>
        </p:spPr>
      </p:pic>
      <p:pic>
        <p:nvPicPr>
          <p:cNvPr id="9" name="Graphic 8">
            <a:extLst>
              <a:ext uri="{FF2B5EF4-FFF2-40B4-BE49-F238E27FC236}">
                <a16:creationId xmlns:a16="http://schemas.microsoft.com/office/drawing/2014/main" id="{D0070BA4-99FF-2F73-DA7E-1C9A9462B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62" y="3710660"/>
            <a:ext cx="295275" cy="295275"/>
          </a:xfrm>
          <a:prstGeom prst="rect">
            <a:avLst/>
          </a:prstGeom>
        </p:spPr>
      </p:pic>
      <p:pic>
        <p:nvPicPr>
          <p:cNvPr id="10" name="Graphic 9">
            <a:extLst>
              <a:ext uri="{FF2B5EF4-FFF2-40B4-BE49-F238E27FC236}">
                <a16:creationId xmlns:a16="http://schemas.microsoft.com/office/drawing/2014/main" id="{BB546E83-A9F6-4DD7-2F45-8F6D6633D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062" y="4271401"/>
            <a:ext cx="295275" cy="295275"/>
          </a:xfrm>
          <a:prstGeom prst="rect">
            <a:avLst/>
          </a:prstGeom>
        </p:spPr>
      </p:pic>
      <p:pic>
        <p:nvPicPr>
          <p:cNvPr id="11" name="Graphic 10">
            <a:extLst>
              <a:ext uri="{FF2B5EF4-FFF2-40B4-BE49-F238E27FC236}">
                <a16:creationId xmlns:a16="http://schemas.microsoft.com/office/drawing/2014/main" id="{8EE4765C-9271-2ECF-1B99-E009335237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1345" y="2362123"/>
            <a:ext cx="295275" cy="295275"/>
          </a:xfrm>
          <a:prstGeom prst="rect">
            <a:avLst/>
          </a:prstGeom>
        </p:spPr>
      </p:pic>
      <p:pic>
        <p:nvPicPr>
          <p:cNvPr id="12" name="Graphic 11">
            <a:extLst>
              <a:ext uri="{FF2B5EF4-FFF2-40B4-BE49-F238E27FC236}">
                <a16:creationId xmlns:a16="http://schemas.microsoft.com/office/drawing/2014/main" id="{B8E2C62A-0C9D-792A-EAB9-1981474F38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1345" y="2903477"/>
            <a:ext cx="295275" cy="295275"/>
          </a:xfrm>
          <a:prstGeom prst="rect">
            <a:avLst/>
          </a:prstGeom>
        </p:spPr>
      </p:pic>
      <p:pic>
        <p:nvPicPr>
          <p:cNvPr id="13" name="Graphic 12">
            <a:extLst>
              <a:ext uri="{FF2B5EF4-FFF2-40B4-BE49-F238E27FC236}">
                <a16:creationId xmlns:a16="http://schemas.microsoft.com/office/drawing/2014/main" id="{48F4ED48-C448-F265-676D-B22836F951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1345" y="3452851"/>
            <a:ext cx="295275" cy="295275"/>
          </a:xfrm>
          <a:prstGeom prst="rect">
            <a:avLst/>
          </a:prstGeom>
        </p:spPr>
      </p:pic>
      <p:pic>
        <p:nvPicPr>
          <p:cNvPr id="14" name="Graphic 13">
            <a:extLst>
              <a:ext uri="{FF2B5EF4-FFF2-40B4-BE49-F238E27FC236}">
                <a16:creationId xmlns:a16="http://schemas.microsoft.com/office/drawing/2014/main" id="{655ECCB2-5FD2-B7A8-B086-FBA7C834B7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1345" y="4239120"/>
            <a:ext cx="295275" cy="295275"/>
          </a:xfrm>
          <a:prstGeom prst="rect">
            <a:avLst/>
          </a:prstGeom>
        </p:spPr>
      </p:pic>
      <p:pic>
        <p:nvPicPr>
          <p:cNvPr id="15" name="Graphic 14">
            <a:extLst>
              <a:ext uri="{FF2B5EF4-FFF2-40B4-BE49-F238E27FC236}">
                <a16:creationId xmlns:a16="http://schemas.microsoft.com/office/drawing/2014/main" id="{6FD74A86-AEC3-DF54-742F-9D993E6072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1345" y="5081698"/>
            <a:ext cx="295275" cy="295275"/>
          </a:xfrm>
          <a:prstGeom prst="rect">
            <a:avLst/>
          </a:prstGeom>
        </p:spPr>
      </p:pic>
    </p:spTree>
    <p:extLst>
      <p:ext uri="{BB962C8B-B14F-4D97-AF65-F5344CB8AC3E}">
        <p14:creationId xmlns:p14="http://schemas.microsoft.com/office/powerpoint/2010/main" val="246415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2772F-DE65-492E-A99A-413A42BB9C52}"/>
              </a:ext>
            </a:extLst>
          </p:cNvPr>
          <p:cNvSpPr>
            <a:spLocks noGrp="1"/>
          </p:cNvSpPr>
          <p:nvPr>
            <p:ph type="body" sz="quarter" idx="13"/>
          </p:nvPr>
        </p:nvSpPr>
        <p:spPr>
          <a:xfrm>
            <a:off x="562571" y="1077806"/>
            <a:ext cx="11148459" cy="517525"/>
          </a:xfrm>
        </p:spPr>
        <p:txBody>
          <a:bodyPr>
            <a:noAutofit/>
          </a:bodyPr>
          <a:lstStyle/>
          <a:p>
            <a:r>
              <a:rPr lang="en-GB" sz="2400" dirty="0">
                <a:solidFill>
                  <a:srgbClr val="B78B1E"/>
                </a:solidFill>
              </a:rPr>
              <a:t>9. Planning your response to cyber incidents:</a:t>
            </a:r>
            <a:br>
              <a:rPr lang="en-GB" sz="2400" dirty="0">
                <a:solidFill>
                  <a:srgbClr val="B78B1E"/>
                </a:solidFill>
              </a:rPr>
            </a:br>
            <a:r>
              <a:rPr lang="en-GB" sz="2400" dirty="0">
                <a:solidFill>
                  <a:srgbClr val="0D2650"/>
                </a:solidFill>
              </a:rPr>
              <a:t>Key questions to ask</a:t>
            </a:r>
          </a:p>
        </p:txBody>
      </p:sp>
      <p:pic>
        <p:nvPicPr>
          <p:cNvPr id="4" name="Graphic 3">
            <a:extLst>
              <a:ext uri="{FF2B5EF4-FFF2-40B4-BE49-F238E27FC236}">
                <a16:creationId xmlns:a16="http://schemas.microsoft.com/office/drawing/2014/main" id="{6FA6F148-E1DF-4D04-B0C4-418DDB93AE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91" y="2174514"/>
            <a:ext cx="295275" cy="295275"/>
          </a:xfrm>
          <a:prstGeom prst="rect">
            <a:avLst/>
          </a:prstGeom>
        </p:spPr>
      </p:pic>
      <p:sp>
        <p:nvSpPr>
          <p:cNvPr id="8" name="Text Placeholder 3">
            <a:extLst>
              <a:ext uri="{FF2B5EF4-FFF2-40B4-BE49-F238E27FC236}">
                <a16:creationId xmlns:a16="http://schemas.microsoft.com/office/drawing/2014/main" id="{9A56367F-D284-4A11-9A49-1CE768012D12}"/>
              </a:ext>
            </a:extLst>
          </p:cNvPr>
          <p:cNvSpPr txBox="1">
            <a:spLocks/>
          </p:cNvSpPr>
          <p:nvPr/>
        </p:nvSpPr>
        <p:spPr>
          <a:xfrm>
            <a:off x="1392764" y="2174514"/>
            <a:ext cx="8690801" cy="304349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 lvl="1" indent="0">
              <a:buNone/>
            </a:pPr>
            <a:r>
              <a:rPr lang="en-GB" sz="1600" b="1" dirty="0">
                <a:solidFill>
                  <a:srgbClr val="0D2650"/>
                </a:solidFill>
                <a:latin typeface="Poppins SemiBold"/>
                <a:cs typeface="Poppins SemiBold"/>
              </a:rPr>
              <a:t>Indicators of Success</a:t>
            </a:r>
          </a:p>
          <a:p>
            <a:pPr marL="28575" lvl="1" indent="0">
              <a:buNone/>
            </a:pPr>
            <a:endParaRPr lang="en-GB" sz="1400" b="1" dirty="0">
              <a:solidFill>
                <a:srgbClr val="0D2650"/>
              </a:solidFill>
              <a:latin typeface="Poppins SemiBold" panose="00000700000000000000" pitchFamily="2" charset="0"/>
              <a:cs typeface="Poppins SemiBold" panose="00000700000000000000" pitchFamily="2" charset="0"/>
            </a:endParaRPr>
          </a:p>
          <a:p>
            <a:pPr marL="342900" indent="-342900" fontAlgn="base">
              <a:buFont typeface="+mj-lt"/>
              <a:buAutoNum type="arabicPeriod"/>
            </a:pPr>
            <a:r>
              <a:rPr lang="en-GB" sz="1400" dirty="0">
                <a:solidFill>
                  <a:srgbClr val="0D2650"/>
                </a:solidFill>
              </a:rPr>
              <a:t>Do we have an incident response plan in place, do we regularly exercise it?</a:t>
            </a:r>
          </a:p>
          <a:p>
            <a:pPr marL="342900" indent="-342900" fontAlgn="base">
              <a:buFont typeface="+mj-lt"/>
              <a:buAutoNum type="arabicPeriod"/>
            </a:pPr>
            <a:r>
              <a:rPr lang="en-GB" sz="1400" dirty="0">
                <a:solidFill>
                  <a:srgbClr val="0D2650"/>
                </a:solidFill>
              </a:rPr>
              <a:t>Do I understand what's required of my role during an incident, and have I had training to equip me for that role?</a:t>
            </a:r>
          </a:p>
          <a:p>
            <a:pPr marL="342900" indent="-342900" fontAlgn="base">
              <a:buFont typeface="+mj-lt"/>
              <a:buAutoNum type="arabicPeriod"/>
            </a:pPr>
            <a:r>
              <a:rPr lang="en-GB" sz="1400" dirty="0">
                <a:solidFill>
                  <a:srgbClr val="0D2650"/>
                </a:solidFill>
              </a:rPr>
              <a:t>If we have had a cyber incident, can the person responsible for cyber security report what improvements have been made?</a:t>
            </a:r>
          </a:p>
          <a:p>
            <a:pPr marL="342900" indent="-342900" fontAlgn="base">
              <a:buFont typeface="+mj-lt"/>
              <a:buAutoNum type="arabicPeriod"/>
            </a:pPr>
            <a:r>
              <a:rPr lang="en-GB" sz="1400" dirty="0">
                <a:solidFill>
                  <a:srgbClr val="0D2650"/>
                </a:solidFill>
              </a:rPr>
              <a:t>Are cyber incidents considered in the design of the Disaster Recover (DR) and Business Continuity Plans (BCP)?</a:t>
            </a:r>
          </a:p>
          <a:p>
            <a:pPr marL="342900" indent="-342900" fontAlgn="base">
              <a:buFont typeface="+mj-lt"/>
              <a:buAutoNum type="arabicPeriod"/>
            </a:pPr>
            <a:r>
              <a:rPr lang="en-GB" sz="1400" dirty="0">
                <a:solidFill>
                  <a:srgbClr val="0D2650"/>
                </a:solidFill>
              </a:rPr>
              <a:t>As an organisation do we know where we can go for help in an incident?</a:t>
            </a:r>
          </a:p>
          <a:p>
            <a:pPr marL="342900" indent="-342900" fontAlgn="base">
              <a:buFont typeface="+mj-lt"/>
              <a:buAutoNum type="arabicPeriod"/>
            </a:pPr>
            <a:endParaRPr lang="en-GB" sz="1400" dirty="0">
              <a:solidFill>
                <a:srgbClr val="0D2650"/>
              </a:solidFill>
            </a:endParaRPr>
          </a:p>
          <a:p>
            <a:pPr marL="0" indent="0" fontAlgn="base">
              <a:buNone/>
            </a:pPr>
            <a:endParaRPr lang="en-GB" sz="1400" dirty="0">
              <a:solidFill>
                <a:srgbClr val="0D2650"/>
              </a:solidFill>
              <a:latin typeface="Poppins SemiBold" panose="00000700000000000000" pitchFamily="2" charset="0"/>
              <a:cs typeface="Poppins SemiBold" panose="00000700000000000000" pitchFamily="2" charset="0"/>
            </a:endParaRPr>
          </a:p>
          <a:p>
            <a:pPr marL="371475" lvl="1" indent="-342900">
              <a:buFont typeface="+mj-lt"/>
              <a:buAutoNum type="arabicPeriod"/>
            </a:pPr>
            <a:endParaRPr lang="en-GB" dirty="0">
              <a:solidFill>
                <a:srgbClr val="0D2650"/>
              </a:solidFill>
            </a:endParaRPr>
          </a:p>
        </p:txBody>
      </p:sp>
    </p:spTree>
    <p:extLst>
      <p:ext uri="{BB962C8B-B14F-4D97-AF65-F5344CB8AC3E}">
        <p14:creationId xmlns:p14="http://schemas.microsoft.com/office/powerpoint/2010/main" val="2237780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11F0382F-3A4A-4877-8D97-63E0CC870D9C}"/>
              </a:ext>
            </a:extLst>
          </p:cNvPr>
          <p:cNvSpPr txBox="1">
            <a:spLocks/>
          </p:cNvSpPr>
          <p:nvPr/>
        </p:nvSpPr>
        <p:spPr>
          <a:xfrm>
            <a:off x="521770" y="1008795"/>
            <a:ext cx="11148459" cy="5175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rgbClr val="B78B1E"/>
                </a:solidFill>
                <a:latin typeface="Poppins SemiBold" panose="00000700000000000000" pitchFamily="2" charset="0"/>
                <a:cs typeface="Poppins SemiBold" panose="00000700000000000000" pitchFamily="2" charset="0"/>
              </a:rPr>
              <a:t>Additional information</a:t>
            </a:r>
          </a:p>
        </p:txBody>
      </p:sp>
      <p:sp>
        <p:nvSpPr>
          <p:cNvPr id="8" name="Text Placeholder 1">
            <a:extLst>
              <a:ext uri="{FF2B5EF4-FFF2-40B4-BE49-F238E27FC236}">
                <a16:creationId xmlns:a16="http://schemas.microsoft.com/office/drawing/2014/main" id="{5F6D923E-292B-4FFC-A657-4B3EDD0052A2}"/>
              </a:ext>
            </a:extLst>
          </p:cNvPr>
          <p:cNvSpPr txBox="1">
            <a:spLocks/>
          </p:cNvSpPr>
          <p:nvPr/>
        </p:nvSpPr>
        <p:spPr>
          <a:xfrm>
            <a:off x="521769" y="1526320"/>
            <a:ext cx="11148459" cy="5175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bg1"/>
                </a:solidFill>
                <a:latin typeface="Poppins SemiBold"/>
                <a:cs typeface="Poppins SemiBold"/>
              </a:rPr>
              <a:t>FAQs </a:t>
            </a:r>
            <a:endParaRPr lang="en-GB" sz="2400" dirty="0">
              <a:solidFill>
                <a:schemeClr val="bg1"/>
              </a:solidFill>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255498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14EF4-2AEC-4757-AEB4-FECEAAEA2424}"/>
              </a:ext>
            </a:extLst>
          </p:cNvPr>
          <p:cNvSpPr>
            <a:spLocks noGrp="1"/>
          </p:cNvSpPr>
          <p:nvPr>
            <p:ph type="body" sz="quarter" idx="13"/>
          </p:nvPr>
        </p:nvSpPr>
        <p:spPr/>
        <p:txBody>
          <a:bodyPr>
            <a:normAutofit/>
          </a:bodyPr>
          <a:lstStyle/>
          <a:p>
            <a:pPr>
              <a:lnSpc>
                <a:spcPct val="85000"/>
              </a:lnSpc>
              <a:defRPr/>
            </a:pPr>
            <a:r>
              <a:rPr lang="en-GB" sz="2800" dirty="0">
                <a:solidFill>
                  <a:srgbClr val="B78B1E"/>
                </a:solidFill>
              </a:rPr>
              <a:t>1. Embedding cyber security into your organisation</a:t>
            </a:r>
            <a:endParaRPr lang="en-GB" b="1" dirty="0">
              <a:solidFill>
                <a:srgbClr val="B78B1E"/>
              </a:solidFill>
            </a:endParaRPr>
          </a:p>
        </p:txBody>
      </p:sp>
      <p:sp>
        <p:nvSpPr>
          <p:cNvPr id="4" name="Text Placeholder 3">
            <a:extLst>
              <a:ext uri="{FF2B5EF4-FFF2-40B4-BE49-F238E27FC236}">
                <a16:creationId xmlns:a16="http://schemas.microsoft.com/office/drawing/2014/main" id="{2860D6ED-1F44-4F9D-A034-AE56955B839E}"/>
              </a:ext>
            </a:extLst>
          </p:cNvPr>
          <p:cNvSpPr>
            <a:spLocks noGrp="1"/>
          </p:cNvSpPr>
          <p:nvPr>
            <p:ph type="body" sz="quarter" idx="15"/>
          </p:nvPr>
        </p:nvSpPr>
        <p:spPr>
          <a:xfrm>
            <a:off x="1003811" y="2579591"/>
            <a:ext cx="3987639" cy="610925"/>
          </a:xfrm>
        </p:spPr>
        <p:txBody>
          <a:bodyPr>
            <a:normAutofit/>
          </a:bodyPr>
          <a:lstStyle/>
          <a:p>
            <a:pPr marL="0" indent="0">
              <a:lnSpc>
                <a:spcPct val="100000"/>
              </a:lnSpc>
              <a:buNone/>
            </a:pPr>
            <a:r>
              <a:rPr lang="en-GB" sz="1400" dirty="0"/>
              <a:t>Isn’t a standalone issue but integral to other risks that must be considered.</a:t>
            </a:r>
          </a:p>
          <a:p>
            <a:pPr marL="0" indent="0">
              <a:buNone/>
            </a:pPr>
            <a:endParaRPr lang="en-GB" sz="900" dirty="0"/>
          </a:p>
          <a:p>
            <a:pPr marL="0" indent="0">
              <a:buNone/>
            </a:pPr>
            <a:endParaRPr lang="en-GB" sz="800" dirty="0"/>
          </a:p>
        </p:txBody>
      </p:sp>
      <p:pic>
        <p:nvPicPr>
          <p:cNvPr id="8" name="Graphic 7">
            <a:extLst>
              <a:ext uri="{FF2B5EF4-FFF2-40B4-BE49-F238E27FC236}">
                <a16:creationId xmlns:a16="http://schemas.microsoft.com/office/drawing/2014/main" id="{F51A5D0E-79AA-4087-BA31-0FC137A4C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2660423"/>
            <a:ext cx="203130" cy="203130"/>
          </a:xfrm>
          <a:prstGeom prst="rect">
            <a:avLst/>
          </a:prstGeom>
        </p:spPr>
      </p:pic>
      <p:pic>
        <p:nvPicPr>
          <p:cNvPr id="9" name="Graphic 8">
            <a:extLst>
              <a:ext uri="{FF2B5EF4-FFF2-40B4-BE49-F238E27FC236}">
                <a16:creationId xmlns:a16="http://schemas.microsoft.com/office/drawing/2014/main" id="{187F4F6A-902C-4368-83E5-1B804AAB90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3429000"/>
            <a:ext cx="203130" cy="203130"/>
          </a:xfrm>
          <a:prstGeom prst="rect">
            <a:avLst/>
          </a:prstGeom>
        </p:spPr>
      </p:pic>
      <p:pic>
        <p:nvPicPr>
          <p:cNvPr id="10" name="Graphic 9">
            <a:extLst>
              <a:ext uri="{FF2B5EF4-FFF2-40B4-BE49-F238E27FC236}">
                <a16:creationId xmlns:a16="http://schemas.microsoft.com/office/drawing/2014/main" id="{600307E8-0819-45E0-8BD2-90051C0AF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237836"/>
            <a:ext cx="203130" cy="203130"/>
          </a:xfrm>
          <a:prstGeom prst="rect">
            <a:avLst/>
          </a:prstGeom>
        </p:spPr>
      </p:pic>
      <p:sp>
        <p:nvSpPr>
          <p:cNvPr id="11" name="Text Placeholder 3">
            <a:extLst>
              <a:ext uri="{FF2B5EF4-FFF2-40B4-BE49-F238E27FC236}">
                <a16:creationId xmlns:a16="http://schemas.microsoft.com/office/drawing/2014/main" id="{56F0A641-9840-4341-8C41-569F893A6A2C}"/>
              </a:ext>
            </a:extLst>
          </p:cNvPr>
          <p:cNvSpPr txBox="1">
            <a:spLocks/>
          </p:cNvSpPr>
          <p:nvPr/>
        </p:nvSpPr>
        <p:spPr>
          <a:xfrm>
            <a:off x="1003811" y="3365465"/>
            <a:ext cx="4173814" cy="718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cs typeface="Arial"/>
              </a:rPr>
              <a:t>Is to be embraced – </a:t>
            </a:r>
            <a:r>
              <a:rPr lang="en-GB" sz="1400" i="1" dirty="0">
                <a:solidFill>
                  <a:schemeClr val="bg1"/>
                </a:solidFill>
                <a:cs typeface="Arial"/>
              </a:rPr>
              <a:t>good</a:t>
            </a:r>
            <a:r>
              <a:rPr lang="en-GB" sz="1400" dirty="0">
                <a:solidFill>
                  <a:schemeClr val="bg1"/>
                </a:solidFill>
                <a:cs typeface="Arial"/>
              </a:rPr>
              <a:t> cyber security enables organisations to innovate and  flourish.</a:t>
            </a:r>
          </a:p>
          <a:p>
            <a:pPr marL="0" indent="0">
              <a:buFont typeface="Arial" panose="020B0604020202020204" pitchFamily="34" charset="0"/>
              <a:buNone/>
            </a:pPr>
            <a:endParaRPr lang="en-GB" sz="900" dirty="0">
              <a:solidFill>
                <a:schemeClr val="bg1"/>
              </a:solidFill>
            </a:endParaRPr>
          </a:p>
          <a:p>
            <a:pPr marL="0" indent="0">
              <a:buFont typeface="Arial" panose="020B0604020202020204" pitchFamily="34" charset="0"/>
              <a:buNone/>
            </a:pPr>
            <a:endParaRPr lang="en-GB" sz="800" dirty="0">
              <a:solidFill>
                <a:schemeClr val="bg1"/>
              </a:solidFill>
            </a:endParaRPr>
          </a:p>
        </p:txBody>
      </p:sp>
      <p:sp>
        <p:nvSpPr>
          <p:cNvPr id="13" name="Text Placeholder 3">
            <a:extLst>
              <a:ext uri="{FF2B5EF4-FFF2-40B4-BE49-F238E27FC236}">
                <a16:creationId xmlns:a16="http://schemas.microsoft.com/office/drawing/2014/main" id="{B584F087-793F-4CC8-8E95-A8E87032447D}"/>
              </a:ext>
            </a:extLst>
          </p:cNvPr>
          <p:cNvSpPr txBox="1">
            <a:spLocks/>
          </p:cNvSpPr>
          <p:nvPr/>
        </p:nvSpPr>
        <p:spPr>
          <a:xfrm>
            <a:off x="1003811" y="4203213"/>
            <a:ext cx="4173814" cy="5110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latin typeface="Poppins Light"/>
                <a:cs typeface="Poppins Light"/>
              </a:rPr>
              <a:t>Must be integrated into organisational structure and objectives.</a:t>
            </a:r>
          </a:p>
        </p:txBody>
      </p:sp>
      <p:pic>
        <p:nvPicPr>
          <p:cNvPr id="14" name="Graphic 13">
            <a:extLst>
              <a:ext uri="{FF2B5EF4-FFF2-40B4-BE49-F238E27FC236}">
                <a16:creationId xmlns:a16="http://schemas.microsoft.com/office/drawing/2014/main" id="{54D1336E-04C1-4AB6-9D3B-7C6E432CC1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967624"/>
            <a:ext cx="203130" cy="203130"/>
          </a:xfrm>
          <a:prstGeom prst="rect">
            <a:avLst/>
          </a:prstGeom>
        </p:spPr>
      </p:pic>
      <p:sp>
        <p:nvSpPr>
          <p:cNvPr id="15" name="Text Placeholder 3">
            <a:extLst>
              <a:ext uri="{FF2B5EF4-FFF2-40B4-BE49-F238E27FC236}">
                <a16:creationId xmlns:a16="http://schemas.microsoft.com/office/drawing/2014/main" id="{B5BC553A-0307-44D1-BA5A-89C82B8A70C2}"/>
              </a:ext>
            </a:extLst>
          </p:cNvPr>
          <p:cNvSpPr txBox="1">
            <a:spLocks/>
          </p:cNvSpPr>
          <p:nvPr/>
        </p:nvSpPr>
        <p:spPr>
          <a:xfrm>
            <a:off x="1003811" y="4933001"/>
            <a:ext cx="4343148" cy="5956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Independent cyber risk assessment. To provide informed view of cyber security posture</a:t>
            </a:r>
            <a:endParaRPr lang="en-GB" sz="1400">
              <a:solidFill>
                <a:schemeClr val="bg1"/>
              </a:solidFill>
            </a:endParaRPr>
          </a:p>
        </p:txBody>
      </p:sp>
      <p:pic>
        <p:nvPicPr>
          <p:cNvPr id="16" name="Graphic 15">
            <a:extLst>
              <a:ext uri="{FF2B5EF4-FFF2-40B4-BE49-F238E27FC236}">
                <a16:creationId xmlns:a16="http://schemas.microsoft.com/office/drawing/2014/main" id="{67128CDF-55A4-4550-BD20-07EC37E34A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5570091"/>
            <a:ext cx="203130" cy="203130"/>
          </a:xfrm>
          <a:prstGeom prst="rect">
            <a:avLst/>
          </a:prstGeom>
        </p:spPr>
      </p:pic>
      <p:sp>
        <p:nvSpPr>
          <p:cNvPr id="17" name="Text Placeholder 3">
            <a:extLst>
              <a:ext uri="{FF2B5EF4-FFF2-40B4-BE49-F238E27FC236}">
                <a16:creationId xmlns:a16="http://schemas.microsoft.com/office/drawing/2014/main" id="{09F292B8-25FD-4EF6-A92D-379A3DCA7393}"/>
              </a:ext>
            </a:extLst>
          </p:cNvPr>
          <p:cNvSpPr txBox="1">
            <a:spLocks/>
          </p:cNvSpPr>
          <p:nvPr/>
        </p:nvSpPr>
        <p:spPr>
          <a:xfrm>
            <a:off x="1003811" y="5535468"/>
            <a:ext cx="4173814" cy="511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Requires boards to engage with their key stakeholders.</a:t>
            </a:r>
          </a:p>
        </p:txBody>
      </p:sp>
      <p:pic>
        <p:nvPicPr>
          <p:cNvPr id="5" name="Picture 4" descr="A picture containing text, watch&#10;&#10;Description automatically generated">
            <a:extLst>
              <a:ext uri="{FF2B5EF4-FFF2-40B4-BE49-F238E27FC236}">
                <a16:creationId xmlns:a16="http://schemas.microsoft.com/office/drawing/2014/main" id="{9CDF2C15-CD0D-4155-84CE-18BBCD217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8644" y="2761988"/>
            <a:ext cx="6024880" cy="3109049"/>
          </a:xfrm>
          <a:prstGeom prst="rect">
            <a:avLst/>
          </a:prstGeom>
        </p:spPr>
      </p:pic>
      <p:sp>
        <p:nvSpPr>
          <p:cNvPr id="18" name="Text Placeholder 3">
            <a:extLst>
              <a:ext uri="{FF2B5EF4-FFF2-40B4-BE49-F238E27FC236}">
                <a16:creationId xmlns:a16="http://schemas.microsoft.com/office/drawing/2014/main" id="{4D99DC6B-E07D-47F0-A455-412FBB488D92}"/>
              </a:ext>
            </a:extLst>
          </p:cNvPr>
          <p:cNvSpPr txBox="1">
            <a:spLocks/>
          </p:cNvSpPr>
          <p:nvPr/>
        </p:nvSpPr>
        <p:spPr>
          <a:xfrm>
            <a:off x="474664" y="2052109"/>
            <a:ext cx="1823195" cy="35253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dirty="0">
                <a:latin typeface="Poppins SemiBold"/>
                <a:cs typeface="Poppins SemiBold"/>
              </a:rPr>
              <a:t>Cyber security:</a:t>
            </a:r>
          </a:p>
        </p:txBody>
      </p:sp>
    </p:spTree>
    <p:extLst>
      <p:ext uri="{BB962C8B-B14F-4D97-AF65-F5344CB8AC3E}">
        <p14:creationId xmlns:p14="http://schemas.microsoft.com/office/powerpoint/2010/main" val="278718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2772F-DE65-492E-A99A-413A42BB9C52}"/>
              </a:ext>
            </a:extLst>
          </p:cNvPr>
          <p:cNvSpPr>
            <a:spLocks noGrp="1"/>
          </p:cNvSpPr>
          <p:nvPr>
            <p:ph type="body" sz="quarter" idx="13"/>
          </p:nvPr>
        </p:nvSpPr>
        <p:spPr>
          <a:xfrm>
            <a:off x="399339" y="1007546"/>
            <a:ext cx="10367962" cy="517525"/>
          </a:xfrm>
        </p:spPr>
        <p:txBody>
          <a:bodyPr>
            <a:noAutofit/>
          </a:bodyPr>
          <a:lstStyle/>
          <a:p>
            <a:pPr>
              <a:spcBef>
                <a:spcPts val="0"/>
              </a:spcBef>
            </a:pPr>
            <a:r>
              <a:rPr lang="en-GB" sz="2400" dirty="0">
                <a:solidFill>
                  <a:srgbClr val="B78B1E"/>
                </a:solidFill>
              </a:rPr>
              <a:t>1. Embedding cyber security into your organisation:  </a:t>
            </a:r>
          </a:p>
          <a:p>
            <a:pPr>
              <a:spcBef>
                <a:spcPts val="0"/>
              </a:spcBef>
            </a:pPr>
            <a:r>
              <a:rPr lang="en-GB" sz="2400" dirty="0">
                <a:solidFill>
                  <a:srgbClr val="0D2650"/>
                </a:solidFill>
              </a:rPr>
              <a:t>Key questions to ask</a:t>
            </a:r>
          </a:p>
        </p:txBody>
      </p:sp>
      <p:pic>
        <p:nvPicPr>
          <p:cNvPr id="4" name="Graphic 3">
            <a:extLst>
              <a:ext uri="{FF2B5EF4-FFF2-40B4-BE49-F238E27FC236}">
                <a16:creationId xmlns:a16="http://schemas.microsoft.com/office/drawing/2014/main" id="{6FA6F148-E1DF-4D04-B0C4-418DDB93AE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91" y="2602352"/>
            <a:ext cx="295275" cy="295275"/>
          </a:xfrm>
          <a:prstGeom prst="rect">
            <a:avLst/>
          </a:prstGeom>
        </p:spPr>
      </p:pic>
      <p:sp>
        <p:nvSpPr>
          <p:cNvPr id="10" name="Text Placeholder 3">
            <a:extLst>
              <a:ext uri="{FF2B5EF4-FFF2-40B4-BE49-F238E27FC236}">
                <a16:creationId xmlns:a16="http://schemas.microsoft.com/office/drawing/2014/main" id="{B1313389-CDFC-404F-9BB7-74E5F378E083}"/>
              </a:ext>
            </a:extLst>
          </p:cNvPr>
          <p:cNvSpPr txBox="1">
            <a:spLocks/>
          </p:cNvSpPr>
          <p:nvPr/>
        </p:nvSpPr>
        <p:spPr>
          <a:xfrm>
            <a:off x="1401154" y="2602352"/>
            <a:ext cx="8690801" cy="30434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 lvl="1" indent="0">
              <a:buNone/>
            </a:pPr>
            <a:r>
              <a:rPr lang="en-GB" sz="1200" b="1" dirty="0">
                <a:solidFill>
                  <a:srgbClr val="0D2650"/>
                </a:solidFill>
                <a:latin typeface="Poppins SemiBold"/>
                <a:cs typeface="Poppins SemiBold"/>
              </a:rPr>
              <a:t> </a:t>
            </a:r>
            <a:r>
              <a:rPr lang="en-GB" sz="1600" b="1" dirty="0">
                <a:solidFill>
                  <a:srgbClr val="0D2650"/>
                </a:solidFill>
                <a:latin typeface="Poppins SemiBold"/>
                <a:cs typeface="Poppins SemiBold"/>
              </a:rPr>
              <a:t>Indicators of Success</a:t>
            </a:r>
          </a:p>
          <a:p>
            <a:pPr marL="28575" lvl="1" indent="0">
              <a:buNone/>
            </a:pPr>
            <a:endParaRPr lang="en-GB" sz="1400" dirty="0">
              <a:solidFill>
                <a:srgbClr val="0D2650"/>
              </a:solidFill>
            </a:endParaRPr>
          </a:p>
          <a:p>
            <a:pPr marL="371475" lvl="1" indent="-342900">
              <a:buFont typeface="+mj-lt"/>
              <a:buAutoNum type="arabicPeriod"/>
            </a:pPr>
            <a:r>
              <a:rPr lang="en-GB" sz="1400" dirty="0">
                <a:solidFill>
                  <a:srgbClr val="0D2650"/>
                </a:solidFill>
              </a:rPr>
              <a:t>Has an independent cyber security risk assessment been carried out?</a:t>
            </a:r>
          </a:p>
          <a:p>
            <a:pPr marL="371475" lvl="1" indent="-342900">
              <a:buFont typeface="+mj-lt"/>
              <a:buAutoNum type="arabicPeriod"/>
            </a:pPr>
            <a:r>
              <a:rPr lang="en-GB" sz="1400" dirty="0">
                <a:solidFill>
                  <a:srgbClr val="0D2650"/>
                </a:solidFill>
              </a:rPr>
              <a:t>Is a cyber strategy in place?</a:t>
            </a:r>
          </a:p>
          <a:p>
            <a:pPr marL="371475" lvl="1" indent="-342900">
              <a:buFont typeface="+mj-lt"/>
              <a:buAutoNum type="arabicPeriod"/>
            </a:pPr>
            <a:r>
              <a:rPr lang="en-GB" sz="1400" dirty="0">
                <a:solidFill>
                  <a:srgbClr val="0D2650"/>
                </a:solidFill>
              </a:rPr>
              <a:t>Does cyber security feature in the priorities of all business units across the organisation?</a:t>
            </a:r>
          </a:p>
          <a:p>
            <a:pPr marL="371475" lvl="1" indent="-342900">
              <a:buFont typeface="+mj-lt"/>
              <a:buAutoNum type="arabicPeriod"/>
            </a:pPr>
            <a:r>
              <a:rPr lang="en-GB" sz="1400" dirty="0">
                <a:solidFill>
                  <a:srgbClr val="0D2650"/>
                </a:solidFill>
              </a:rPr>
              <a:t>Does everyone know where accountability and responsibility sits?</a:t>
            </a:r>
            <a:endParaRPr lang="en-GB" dirty="0">
              <a:solidFill>
                <a:srgbClr val="0D2650"/>
              </a:solidFill>
            </a:endParaRPr>
          </a:p>
          <a:p>
            <a:pPr marL="371475" lvl="1" indent="-342900">
              <a:buFont typeface="+mj-lt"/>
              <a:buAutoNum type="arabicPeriod"/>
            </a:pPr>
            <a:r>
              <a:rPr lang="en-GB" dirty="0">
                <a:solidFill>
                  <a:srgbClr val="0D2650"/>
                </a:solidFill>
              </a:rPr>
              <a:t>Do all Board members get involved in discussions of cyber security?</a:t>
            </a:r>
          </a:p>
          <a:p>
            <a:pPr marL="371475" lvl="1" indent="-342900">
              <a:buFont typeface="+mj-lt"/>
              <a:buAutoNum type="arabicPeriod"/>
            </a:pPr>
            <a:r>
              <a:rPr lang="en-GB" sz="1400" dirty="0">
                <a:solidFill>
                  <a:srgbClr val="0D2650"/>
                </a:solidFill>
              </a:rPr>
              <a:t>Do cyber security reports help support decision making?</a:t>
            </a:r>
            <a:endParaRPr lang="en-GB" dirty="0">
              <a:solidFill>
                <a:srgbClr val="0D2650"/>
              </a:solidFill>
            </a:endParaRPr>
          </a:p>
          <a:p>
            <a:pPr marL="371475" lvl="1" indent="-342900">
              <a:buFont typeface="+mj-lt"/>
              <a:buAutoNum type="arabicPeriod"/>
            </a:pPr>
            <a:endParaRPr lang="en-GB" dirty="0">
              <a:solidFill>
                <a:srgbClr val="0D2650"/>
              </a:solidFill>
            </a:endParaRPr>
          </a:p>
          <a:p>
            <a:pPr marL="28575" lvl="1" indent="0">
              <a:buNone/>
            </a:pPr>
            <a:endParaRPr lang="en-GB" sz="1400" dirty="0">
              <a:solidFill>
                <a:srgbClr val="0D2650"/>
              </a:solidFill>
            </a:endParaRPr>
          </a:p>
        </p:txBody>
      </p:sp>
      <p:sp>
        <p:nvSpPr>
          <p:cNvPr id="11" name="Text Placeholder 3">
            <a:extLst>
              <a:ext uri="{FF2B5EF4-FFF2-40B4-BE49-F238E27FC236}">
                <a16:creationId xmlns:a16="http://schemas.microsoft.com/office/drawing/2014/main" id="{8ADB64C0-4272-4D1D-8603-425DFA712F96}"/>
              </a:ext>
            </a:extLst>
          </p:cNvPr>
          <p:cNvSpPr txBox="1">
            <a:spLocks/>
          </p:cNvSpPr>
          <p:nvPr/>
        </p:nvSpPr>
        <p:spPr>
          <a:xfrm>
            <a:off x="1401154" y="4030296"/>
            <a:ext cx="2172555" cy="369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dirty="0">
              <a:solidFill>
                <a:srgbClr val="0D2650"/>
              </a:solidFill>
            </a:endParaRPr>
          </a:p>
        </p:txBody>
      </p:sp>
    </p:spTree>
    <p:extLst>
      <p:ext uri="{BB962C8B-B14F-4D97-AF65-F5344CB8AC3E}">
        <p14:creationId xmlns:p14="http://schemas.microsoft.com/office/powerpoint/2010/main" val="2443481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14EF4-2AEC-4757-AEB4-FECEAAEA2424}"/>
              </a:ext>
            </a:extLst>
          </p:cNvPr>
          <p:cNvSpPr>
            <a:spLocks noGrp="1"/>
          </p:cNvSpPr>
          <p:nvPr>
            <p:ph type="body" sz="quarter" idx="13"/>
          </p:nvPr>
        </p:nvSpPr>
        <p:spPr/>
        <p:txBody>
          <a:bodyPr>
            <a:normAutofit/>
          </a:bodyPr>
          <a:lstStyle/>
          <a:p>
            <a:pPr>
              <a:lnSpc>
                <a:spcPct val="85000"/>
              </a:lnSpc>
              <a:defRPr/>
            </a:pPr>
            <a:r>
              <a:rPr lang="en-GB" dirty="0">
                <a:solidFill>
                  <a:srgbClr val="B78B1E"/>
                </a:solidFill>
              </a:rPr>
              <a:t>2</a:t>
            </a:r>
            <a:r>
              <a:rPr lang="en-GB" sz="2800" dirty="0">
                <a:solidFill>
                  <a:srgbClr val="B78B1E"/>
                </a:solidFill>
              </a:rPr>
              <a:t>. Developing a positive cyber security culture</a:t>
            </a:r>
            <a:endParaRPr lang="en-GB" b="1" dirty="0">
              <a:solidFill>
                <a:srgbClr val="B78B1E"/>
              </a:solidFill>
            </a:endParaRPr>
          </a:p>
        </p:txBody>
      </p:sp>
      <p:sp>
        <p:nvSpPr>
          <p:cNvPr id="4" name="Text Placeholder 3">
            <a:extLst>
              <a:ext uri="{FF2B5EF4-FFF2-40B4-BE49-F238E27FC236}">
                <a16:creationId xmlns:a16="http://schemas.microsoft.com/office/drawing/2014/main" id="{2860D6ED-1F44-4F9D-A034-AE56955B839E}"/>
              </a:ext>
            </a:extLst>
          </p:cNvPr>
          <p:cNvSpPr>
            <a:spLocks noGrp="1"/>
          </p:cNvSpPr>
          <p:nvPr>
            <p:ph type="body" sz="quarter" idx="15"/>
          </p:nvPr>
        </p:nvSpPr>
        <p:spPr>
          <a:xfrm>
            <a:off x="1003811" y="2814411"/>
            <a:ext cx="4025268" cy="445354"/>
          </a:xfrm>
        </p:spPr>
        <p:txBody>
          <a:bodyPr>
            <a:noAutofit/>
          </a:bodyPr>
          <a:lstStyle/>
          <a:p>
            <a:pPr marL="0" indent="0" defTabSz="685800">
              <a:buNone/>
            </a:pPr>
            <a:r>
              <a:rPr lang="en-GB" sz="1400" dirty="0"/>
              <a:t>People make an organisation secure, not just technology and processes</a:t>
            </a:r>
            <a:r>
              <a:rPr lang="en-GB" sz="1400" b="0" i="0" dirty="0">
                <a:effectLst/>
                <a:latin typeface="-apple-system"/>
              </a:rPr>
              <a:t>.</a:t>
            </a:r>
            <a:endParaRPr lang="en-GB" sz="1400" dirty="0"/>
          </a:p>
        </p:txBody>
      </p:sp>
      <p:pic>
        <p:nvPicPr>
          <p:cNvPr id="8" name="Graphic 7">
            <a:extLst>
              <a:ext uri="{FF2B5EF4-FFF2-40B4-BE49-F238E27FC236}">
                <a16:creationId xmlns:a16="http://schemas.microsoft.com/office/drawing/2014/main" id="{F51A5D0E-79AA-4087-BA31-0FC137A4C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887" y="2847370"/>
            <a:ext cx="203130" cy="203130"/>
          </a:xfrm>
          <a:prstGeom prst="rect">
            <a:avLst/>
          </a:prstGeom>
        </p:spPr>
      </p:pic>
      <p:pic>
        <p:nvPicPr>
          <p:cNvPr id="10" name="Graphic 9">
            <a:extLst>
              <a:ext uri="{FF2B5EF4-FFF2-40B4-BE49-F238E27FC236}">
                <a16:creationId xmlns:a16="http://schemas.microsoft.com/office/drawing/2014/main" id="{600307E8-0819-45E0-8BD2-90051C0AF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887" y="3659530"/>
            <a:ext cx="203130" cy="203130"/>
          </a:xfrm>
          <a:prstGeom prst="rect">
            <a:avLst/>
          </a:prstGeom>
        </p:spPr>
      </p:pic>
      <p:sp>
        <p:nvSpPr>
          <p:cNvPr id="13" name="Text Placeholder 3">
            <a:extLst>
              <a:ext uri="{FF2B5EF4-FFF2-40B4-BE49-F238E27FC236}">
                <a16:creationId xmlns:a16="http://schemas.microsoft.com/office/drawing/2014/main" id="{B584F087-793F-4CC8-8E95-A8E87032447D}"/>
              </a:ext>
            </a:extLst>
          </p:cNvPr>
          <p:cNvSpPr txBox="1">
            <a:spLocks/>
          </p:cNvSpPr>
          <p:nvPr/>
        </p:nvSpPr>
        <p:spPr>
          <a:xfrm>
            <a:off x="1003811" y="3640716"/>
            <a:ext cx="4173814" cy="786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buNone/>
            </a:pPr>
            <a:r>
              <a:rPr lang="en-GB" sz="1400" dirty="0">
                <a:solidFill>
                  <a:schemeClr val="bg1"/>
                </a:solidFill>
              </a:rPr>
              <a:t>Culture is an outcome rather than an input</a:t>
            </a:r>
          </a:p>
        </p:txBody>
      </p:sp>
      <p:pic>
        <p:nvPicPr>
          <p:cNvPr id="5" name="Picture 4">
            <a:extLst>
              <a:ext uri="{FF2B5EF4-FFF2-40B4-BE49-F238E27FC236}">
                <a16:creationId xmlns:a16="http://schemas.microsoft.com/office/drawing/2014/main" id="{C676AEEB-3D12-4D38-B740-A7AADAC956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0045" y="2014537"/>
            <a:ext cx="10149020" cy="4329881"/>
          </a:xfrm>
          <a:prstGeom prst="rect">
            <a:avLst/>
          </a:prstGeom>
        </p:spPr>
      </p:pic>
      <p:pic>
        <p:nvPicPr>
          <p:cNvPr id="2" name="Graphic 1">
            <a:extLst>
              <a:ext uri="{FF2B5EF4-FFF2-40B4-BE49-F238E27FC236}">
                <a16:creationId xmlns:a16="http://schemas.microsoft.com/office/drawing/2014/main" id="{993A21E3-D565-FCA3-87B0-0C24F37105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887" y="4324654"/>
            <a:ext cx="203130" cy="203130"/>
          </a:xfrm>
          <a:prstGeom prst="rect">
            <a:avLst/>
          </a:prstGeom>
        </p:spPr>
      </p:pic>
      <p:sp>
        <p:nvSpPr>
          <p:cNvPr id="7" name="TextBox 6">
            <a:extLst>
              <a:ext uri="{FF2B5EF4-FFF2-40B4-BE49-F238E27FC236}">
                <a16:creationId xmlns:a16="http://schemas.microsoft.com/office/drawing/2014/main" id="{82D1148B-0421-EA5B-B4BB-DA19426D99B1}"/>
              </a:ext>
            </a:extLst>
          </p:cNvPr>
          <p:cNvSpPr txBox="1"/>
          <p:nvPr/>
        </p:nvSpPr>
        <p:spPr>
          <a:xfrm>
            <a:off x="1003811" y="4281429"/>
            <a:ext cx="3432457" cy="307777"/>
          </a:xfrm>
          <a:prstGeom prst="rect">
            <a:avLst/>
          </a:prstGeom>
          <a:noFill/>
        </p:spPr>
        <p:txBody>
          <a:bodyPr wrap="square" rtlCol="0">
            <a:spAutoFit/>
          </a:bodyPr>
          <a:lstStyle/>
          <a:p>
            <a:r>
              <a:rPr lang="en-GB" sz="1400" dirty="0">
                <a:solidFill>
                  <a:schemeClr val="bg1"/>
                </a:solidFill>
                <a:latin typeface="Poppins Light" panose="00000400000000000000" pitchFamily="2" charset="0"/>
                <a:cs typeface="Poppins Light" panose="00000400000000000000" pitchFamily="2" charset="0"/>
              </a:rPr>
              <a:t>Leadership set the tone</a:t>
            </a:r>
          </a:p>
        </p:txBody>
      </p:sp>
      <p:pic>
        <p:nvPicPr>
          <p:cNvPr id="12" name="Graphic 11">
            <a:extLst>
              <a:ext uri="{FF2B5EF4-FFF2-40B4-BE49-F238E27FC236}">
                <a16:creationId xmlns:a16="http://schemas.microsoft.com/office/drawing/2014/main" id="{B14DFA43-A7B4-3FF6-B085-2B15EB182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887" y="4969928"/>
            <a:ext cx="203130" cy="203130"/>
          </a:xfrm>
          <a:prstGeom prst="rect">
            <a:avLst/>
          </a:prstGeom>
        </p:spPr>
      </p:pic>
      <p:sp>
        <p:nvSpPr>
          <p:cNvPr id="16" name="TextBox 15">
            <a:extLst>
              <a:ext uri="{FF2B5EF4-FFF2-40B4-BE49-F238E27FC236}">
                <a16:creationId xmlns:a16="http://schemas.microsoft.com/office/drawing/2014/main" id="{9AA025C2-C7D5-4DE6-B42A-74BF8723A52E}"/>
              </a:ext>
            </a:extLst>
          </p:cNvPr>
          <p:cNvSpPr txBox="1"/>
          <p:nvPr/>
        </p:nvSpPr>
        <p:spPr>
          <a:xfrm>
            <a:off x="1003811" y="4922395"/>
            <a:ext cx="3432457" cy="307777"/>
          </a:xfrm>
          <a:prstGeom prst="rect">
            <a:avLst/>
          </a:prstGeom>
          <a:noFill/>
        </p:spPr>
        <p:txBody>
          <a:bodyPr wrap="square" rtlCol="0">
            <a:spAutoFit/>
          </a:bodyPr>
          <a:lstStyle/>
          <a:p>
            <a:r>
              <a:rPr lang="en-GB" sz="1400" dirty="0">
                <a:solidFill>
                  <a:schemeClr val="bg1"/>
                </a:solidFill>
                <a:latin typeface="Poppins Light" panose="00000400000000000000" pitchFamily="2" charset="0"/>
                <a:cs typeface="Poppins Light" panose="00000400000000000000" pitchFamily="2" charset="0"/>
              </a:rPr>
              <a:t>Policies clear and simple reporting</a:t>
            </a:r>
          </a:p>
        </p:txBody>
      </p:sp>
    </p:spTree>
    <p:extLst>
      <p:ext uri="{BB962C8B-B14F-4D97-AF65-F5344CB8AC3E}">
        <p14:creationId xmlns:p14="http://schemas.microsoft.com/office/powerpoint/2010/main" val="132515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FA6F148-E1DF-4D04-B0C4-418DDB93AE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91" y="2602352"/>
            <a:ext cx="295275" cy="295275"/>
          </a:xfrm>
          <a:prstGeom prst="rect">
            <a:avLst/>
          </a:prstGeom>
        </p:spPr>
      </p:pic>
      <p:sp>
        <p:nvSpPr>
          <p:cNvPr id="10" name="Text Placeholder 3">
            <a:extLst>
              <a:ext uri="{FF2B5EF4-FFF2-40B4-BE49-F238E27FC236}">
                <a16:creationId xmlns:a16="http://schemas.microsoft.com/office/drawing/2014/main" id="{B1313389-CDFC-404F-9BB7-74E5F378E083}"/>
              </a:ext>
            </a:extLst>
          </p:cNvPr>
          <p:cNvSpPr txBox="1">
            <a:spLocks/>
          </p:cNvSpPr>
          <p:nvPr/>
        </p:nvSpPr>
        <p:spPr>
          <a:xfrm>
            <a:off x="1401154" y="3003371"/>
            <a:ext cx="8690801" cy="2323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buFont typeface="+mj-lt"/>
              <a:buAutoNum type="arabicPeriod"/>
            </a:pPr>
            <a:endParaRPr lang="en-GB" sz="1400" dirty="0">
              <a:solidFill>
                <a:srgbClr val="0D2650"/>
              </a:solidFill>
            </a:endParaRPr>
          </a:p>
          <a:p>
            <a:pPr marL="342900" indent="-342900" fontAlgn="base">
              <a:buFont typeface="+mj-lt"/>
              <a:buAutoNum type="arabicPeriod"/>
            </a:pPr>
            <a:endParaRPr lang="en-GB" sz="1400" dirty="0">
              <a:solidFill>
                <a:srgbClr val="0D2650"/>
              </a:solidFill>
            </a:endParaRPr>
          </a:p>
          <a:p>
            <a:pPr marL="342900" indent="-342900">
              <a:buFont typeface="+mj-lt"/>
              <a:buAutoNum type="arabicPeriod"/>
            </a:pPr>
            <a:endParaRPr lang="en-GB" sz="1400" i="1" dirty="0">
              <a:solidFill>
                <a:srgbClr val="0D2650"/>
              </a:solidFill>
            </a:endParaRPr>
          </a:p>
          <a:p>
            <a:pPr marL="342900" indent="-342900" fontAlgn="base">
              <a:buFont typeface="+mj-lt"/>
              <a:buAutoNum type="arabicPeriod"/>
            </a:pPr>
            <a:endParaRPr lang="en-GB" sz="1400" dirty="0">
              <a:solidFill>
                <a:srgbClr val="0D2650"/>
              </a:solidFill>
            </a:endParaRPr>
          </a:p>
        </p:txBody>
      </p:sp>
      <p:sp>
        <p:nvSpPr>
          <p:cNvPr id="9" name="Text Placeholder 3">
            <a:extLst>
              <a:ext uri="{FF2B5EF4-FFF2-40B4-BE49-F238E27FC236}">
                <a16:creationId xmlns:a16="http://schemas.microsoft.com/office/drawing/2014/main" id="{F7188CB7-757C-434D-A2D4-CABFA5B76422}"/>
              </a:ext>
            </a:extLst>
          </p:cNvPr>
          <p:cNvSpPr txBox="1">
            <a:spLocks/>
          </p:cNvSpPr>
          <p:nvPr/>
        </p:nvSpPr>
        <p:spPr>
          <a:xfrm>
            <a:off x="1401153" y="2602352"/>
            <a:ext cx="8690801" cy="3043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 lvl="1" indent="0">
              <a:buNone/>
            </a:pPr>
            <a:r>
              <a:rPr lang="en-GB" sz="1600" b="1" dirty="0">
                <a:solidFill>
                  <a:srgbClr val="0D2650"/>
                </a:solidFill>
                <a:latin typeface="Poppins SemiBold" panose="00000700000000000000" pitchFamily="2" charset="0"/>
                <a:cs typeface="Poppins SemiBold" panose="00000700000000000000" pitchFamily="2" charset="0"/>
              </a:rPr>
              <a:t>Indicators of Success</a:t>
            </a:r>
          </a:p>
          <a:p>
            <a:pPr marL="342900" indent="-342900" fontAlgn="base">
              <a:buFont typeface="+mj-lt"/>
              <a:buAutoNum type="arabicPeriod"/>
            </a:pPr>
            <a:r>
              <a:rPr lang="en-GB" sz="1400" dirty="0">
                <a:solidFill>
                  <a:srgbClr val="0D2650"/>
                </a:solidFill>
              </a:rPr>
              <a:t>Do you lead by example?</a:t>
            </a:r>
            <a:endParaRPr lang="en-GB" dirty="0">
              <a:solidFill>
                <a:srgbClr val="0D2650"/>
              </a:solidFill>
            </a:endParaRPr>
          </a:p>
          <a:p>
            <a:pPr marL="342900" indent="-342900">
              <a:buFont typeface="+mj-lt"/>
              <a:buAutoNum type="arabicPeriod"/>
            </a:pPr>
            <a:r>
              <a:rPr lang="en-GB" sz="1400" dirty="0">
                <a:solidFill>
                  <a:srgbClr val="0D2650"/>
                </a:solidFill>
              </a:rPr>
              <a:t>Can we demonstrate a collaborative approach to security policy and process design?</a:t>
            </a:r>
          </a:p>
          <a:p>
            <a:pPr marL="342900" indent="-342900">
              <a:buFont typeface="+mj-lt"/>
              <a:buAutoNum type="arabicPeriod"/>
            </a:pPr>
            <a:r>
              <a:rPr lang="en-GB" sz="1400" dirty="0">
                <a:solidFill>
                  <a:srgbClr val="0D2650"/>
                </a:solidFill>
              </a:rPr>
              <a:t>Do we have a ‘no-blame’ culture?</a:t>
            </a:r>
          </a:p>
          <a:p>
            <a:pPr marL="342900" indent="-342900">
              <a:buFont typeface="+mj-lt"/>
              <a:buAutoNum type="arabicPeriod"/>
            </a:pPr>
            <a:r>
              <a:rPr lang="en-GB" sz="1400" dirty="0">
                <a:solidFill>
                  <a:srgbClr val="0D2650"/>
                </a:solidFill>
              </a:rPr>
              <a:t>Do our security metrics focus on success rather than failure?</a:t>
            </a:r>
          </a:p>
          <a:p>
            <a:pPr marL="371475" lvl="1" indent="-342900">
              <a:buFont typeface="+mj-lt"/>
              <a:buAutoNum type="arabicPeriod"/>
            </a:pPr>
            <a:endParaRPr lang="en-GB" sz="1400" dirty="0">
              <a:solidFill>
                <a:srgbClr val="0D2650"/>
              </a:solidFill>
            </a:endParaRPr>
          </a:p>
        </p:txBody>
      </p:sp>
      <p:sp>
        <p:nvSpPr>
          <p:cNvPr id="15" name="Text Placeholder 1">
            <a:extLst>
              <a:ext uri="{FF2B5EF4-FFF2-40B4-BE49-F238E27FC236}">
                <a16:creationId xmlns:a16="http://schemas.microsoft.com/office/drawing/2014/main" id="{59D81D44-2D7D-4AF0-A493-1A4EF6636D53}"/>
              </a:ext>
            </a:extLst>
          </p:cNvPr>
          <p:cNvSpPr txBox="1">
            <a:spLocks/>
          </p:cNvSpPr>
          <p:nvPr/>
        </p:nvSpPr>
        <p:spPr>
          <a:xfrm>
            <a:off x="380021" y="1013466"/>
            <a:ext cx="11148459" cy="5175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021D49"/>
                </a:solidFill>
                <a:latin typeface="Poppins SemiBold" panose="00000700000000000000" pitchFamily="2" charset="0"/>
                <a:ea typeface="+mn-ea"/>
                <a:cs typeface="Poppins SemiBold" panose="000007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2400" dirty="0">
                <a:solidFill>
                  <a:srgbClr val="B78B1E"/>
                </a:solidFill>
              </a:rPr>
              <a:t>2. Developing a positive cyber security culture:</a:t>
            </a:r>
            <a:r>
              <a:rPr lang="en-GB" sz="2400" dirty="0">
                <a:solidFill>
                  <a:srgbClr val="0D2650"/>
                </a:solidFill>
              </a:rPr>
              <a:t> </a:t>
            </a:r>
          </a:p>
          <a:p>
            <a:pPr>
              <a:spcBef>
                <a:spcPts val="0"/>
              </a:spcBef>
            </a:pPr>
            <a:r>
              <a:rPr lang="en-GB" sz="2400" dirty="0">
                <a:solidFill>
                  <a:srgbClr val="0D2650"/>
                </a:solidFill>
              </a:rPr>
              <a:t>Key questions to ask</a:t>
            </a:r>
            <a:endParaRPr lang="en-GB" dirty="0">
              <a:solidFill>
                <a:srgbClr val="0D2650"/>
              </a:solidFill>
            </a:endParaRPr>
          </a:p>
        </p:txBody>
      </p:sp>
    </p:spTree>
    <p:extLst>
      <p:ext uri="{BB962C8B-B14F-4D97-AF65-F5344CB8AC3E}">
        <p14:creationId xmlns:p14="http://schemas.microsoft.com/office/powerpoint/2010/main" val="4141675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8849B4-6A5E-4FF8-86AB-32AD36F496B3}"/>
              </a:ext>
            </a:extLst>
          </p:cNvPr>
          <p:cNvPicPr>
            <a:picLocks noChangeAspect="1"/>
          </p:cNvPicPr>
          <p:nvPr/>
        </p:nvPicPr>
        <p:blipFill rotWithShape="1">
          <a:blip r:embed="rId3">
            <a:extLst>
              <a:ext uri="{28A0092B-C50C-407E-A947-70E740481C1C}">
                <a14:useLocalDpi xmlns:a14="http://schemas.microsoft.com/office/drawing/2010/main" val="0"/>
              </a:ext>
            </a:extLst>
          </a:blip>
          <a:srcRect r="17117"/>
          <a:stretch/>
        </p:blipFill>
        <p:spPr>
          <a:xfrm>
            <a:off x="3182950" y="2120639"/>
            <a:ext cx="8285305" cy="4110242"/>
          </a:xfrm>
          <a:prstGeom prst="rect">
            <a:avLst/>
          </a:prstGeom>
        </p:spPr>
      </p:pic>
      <p:sp>
        <p:nvSpPr>
          <p:cNvPr id="3" name="Text Placeholder 2">
            <a:extLst>
              <a:ext uri="{FF2B5EF4-FFF2-40B4-BE49-F238E27FC236}">
                <a16:creationId xmlns:a16="http://schemas.microsoft.com/office/drawing/2014/main" id="{CDA14EF4-2AEC-4757-AEB4-FECEAAEA2424}"/>
              </a:ext>
            </a:extLst>
          </p:cNvPr>
          <p:cNvSpPr>
            <a:spLocks noGrp="1"/>
          </p:cNvSpPr>
          <p:nvPr>
            <p:ph type="body" sz="quarter" idx="13"/>
          </p:nvPr>
        </p:nvSpPr>
        <p:spPr/>
        <p:txBody>
          <a:bodyPr>
            <a:normAutofit/>
          </a:bodyPr>
          <a:lstStyle/>
          <a:p>
            <a:pPr>
              <a:lnSpc>
                <a:spcPct val="85000"/>
              </a:lnSpc>
              <a:defRPr/>
            </a:pPr>
            <a:r>
              <a:rPr lang="en-GB" dirty="0">
                <a:solidFill>
                  <a:srgbClr val="B78B1E"/>
                </a:solidFill>
              </a:rPr>
              <a:t>3</a:t>
            </a:r>
            <a:r>
              <a:rPr lang="en-GB" sz="2800" dirty="0">
                <a:solidFill>
                  <a:srgbClr val="B78B1E"/>
                </a:solidFill>
              </a:rPr>
              <a:t>. Growing cyber security expertise</a:t>
            </a:r>
            <a:endParaRPr lang="en-GB" b="1" dirty="0">
              <a:solidFill>
                <a:srgbClr val="B78B1E"/>
              </a:solidFill>
            </a:endParaRPr>
          </a:p>
        </p:txBody>
      </p:sp>
      <p:sp>
        <p:nvSpPr>
          <p:cNvPr id="4" name="Text Placeholder 3">
            <a:extLst>
              <a:ext uri="{FF2B5EF4-FFF2-40B4-BE49-F238E27FC236}">
                <a16:creationId xmlns:a16="http://schemas.microsoft.com/office/drawing/2014/main" id="{2860D6ED-1F44-4F9D-A034-AE56955B839E}"/>
              </a:ext>
            </a:extLst>
          </p:cNvPr>
          <p:cNvSpPr>
            <a:spLocks noGrp="1"/>
          </p:cNvSpPr>
          <p:nvPr>
            <p:ph type="body" sz="quarter" idx="15"/>
          </p:nvPr>
        </p:nvSpPr>
        <p:spPr>
          <a:xfrm>
            <a:off x="1020589" y="2339697"/>
            <a:ext cx="3987639" cy="807007"/>
          </a:xfrm>
        </p:spPr>
        <p:txBody>
          <a:bodyPr>
            <a:normAutofit/>
          </a:bodyPr>
          <a:lstStyle/>
          <a:p>
            <a:pPr marL="0" indent="0" defTabSz="685800">
              <a:buNone/>
            </a:pPr>
            <a:r>
              <a:rPr lang="en-GB" sz="1400" dirty="0">
                <a:solidFill>
                  <a:schemeClr val="bg1"/>
                </a:solidFill>
              </a:rPr>
              <a:t>Baseline current skills</a:t>
            </a:r>
          </a:p>
          <a:p>
            <a:pPr marL="0" indent="0" defTabSz="685800">
              <a:buNone/>
            </a:pPr>
            <a:endParaRPr lang="en-GB" sz="1400" dirty="0">
              <a:solidFill>
                <a:schemeClr val="bg1"/>
              </a:solidFill>
            </a:endParaRPr>
          </a:p>
        </p:txBody>
      </p:sp>
      <p:pic>
        <p:nvPicPr>
          <p:cNvPr id="8" name="Graphic 7">
            <a:extLst>
              <a:ext uri="{FF2B5EF4-FFF2-40B4-BE49-F238E27FC236}">
                <a16:creationId xmlns:a16="http://schemas.microsoft.com/office/drawing/2014/main" id="{F51A5D0E-79AA-4087-BA31-0FC137A4C1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485" y="2363249"/>
            <a:ext cx="203130" cy="203130"/>
          </a:xfrm>
          <a:prstGeom prst="rect">
            <a:avLst/>
          </a:prstGeom>
        </p:spPr>
      </p:pic>
      <p:pic>
        <p:nvPicPr>
          <p:cNvPr id="9" name="Graphic 8">
            <a:extLst>
              <a:ext uri="{FF2B5EF4-FFF2-40B4-BE49-F238E27FC236}">
                <a16:creationId xmlns:a16="http://schemas.microsoft.com/office/drawing/2014/main" id="{187F4F6A-902C-4368-83E5-1B804AAB90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485" y="3045139"/>
            <a:ext cx="203130" cy="203130"/>
          </a:xfrm>
          <a:prstGeom prst="rect">
            <a:avLst/>
          </a:prstGeom>
        </p:spPr>
      </p:pic>
      <p:pic>
        <p:nvPicPr>
          <p:cNvPr id="10" name="Graphic 9">
            <a:extLst>
              <a:ext uri="{FF2B5EF4-FFF2-40B4-BE49-F238E27FC236}">
                <a16:creationId xmlns:a16="http://schemas.microsoft.com/office/drawing/2014/main" id="{600307E8-0819-45E0-8BD2-90051C0AFE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485" y="3727029"/>
            <a:ext cx="203130" cy="203130"/>
          </a:xfrm>
          <a:prstGeom prst="rect">
            <a:avLst/>
          </a:prstGeom>
        </p:spPr>
      </p:pic>
      <p:sp>
        <p:nvSpPr>
          <p:cNvPr id="11" name="Text Placeholder 3">
            <a:extLst>
              <a:ext uri="{FF2B5EF4-FFF2-40B4-BE49-F238E27FC236}">
                <a16:creationId xmlns:a16="http://schemas.microsoft.com/office/drawing/2014/main" id="{56F0A641-9840-4341-8C41-569F893A6A2C}"/>
              </a:ext>
            </a:extLst>
          </p:cNvPr>
          <p:cNvSpPr txBox="1">
            <a:spLocks/>
          </p:cNvSpPr>
          <p:nvPr/>
        </p:nvSpPr>
        <p:spPr>
          <a:xfrm>
            <a:off x="1003811" y="2963397"/>
            <a:ext cx="4173814" cy="11209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buNone/>
            </a:pPr>
            <a:r>
              <a:rPr lang="en-GB" sz="1400" dirty="0">
                <a:solidFill>
                  <a:schemeClr val="bg1"/>
                </a:solidFill>
              </a:rPr>
              <a:t>Make an organisational plan to ensure your cyber security needs will be met.</a:t>
            </a:r>
          </a:p>
        </p:txBody>
      </p:sp>
      <p:sp>
        <p:nvSpPr>
          <p:cNvPr id="13" name="Text Placeholder 3">
            <a:extLst>
              <a:ext uri="{FF2B5EF4-FFF2-40B4-BE49-F238E27FC236}">
                <a16:creationId xmlns:a16="http://schemas.microsoft.com/office/drawing/2014/main" id="{B584F087-793F-4CC8-8E95-A8E87032447D}"/>
              </a:ext>
            </a:extLst>
          </p:cNvPr>
          <p:cNvSpPr txBox="1">
            <a:spLocks/>
          </p:cNvSpPr>
          <p:nvPr/>
        </p:nvSpPr>
        <p:spPr>
          <a:xfrm>
            <a:off x="990321" y="3664733"/>
            <a:ext cx="4173814" cy="511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buNone/>
            </a:pPr>
            <a:r>
              <a:rPr lang="en-GB" sz="1400" dirty="0">
                <a:solidFill>
                  <a:schemeClr val="bg1"/>
                </a:solidFill>
              </a:rPr>
              <a:t>Cyber awareness programme</a:t>
            </a:r>
          </a:p>
        </p:txBody>
      </p:sp>
      <p:pic>
        <p:nvPicPr>
          <p:cNvPr id="14" name="Graphic 13">
            <a:extLst>
              <a:ext uri="{FF2B5EF4-FFF2-40B4-BE49-F238E27FC236}">
                <a16:creationId xmlns:a16="http://schemas.microsoft.com/office/drawing/2014/main" id="{54D1336E-04C1-4AB6-9D3B-7C6E432CC1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485" y="4309213"/>
            <a:ext cx="203130" cy="203130"/>
          </a:xfrm>
          <a:prstGeom prst="rect">
            <a:avLst/>
          </a:prstGeom>
        </p:spPr>
      </p:pic>
      <p:sp>
        <p:nvSpPr>
          <p:cNvPr id="17" name="Text Placeholder 3">
            <a:extLst>
              <a:ext uri="{FF2B5EF4-FFF2-40B4-BE49-F238E27FC236}">
                <a16:creationId xmlns:a16="http://schemas.microsoft.com/office/drawing/2014/main" id="{09F292B8-25FD-4EF6-A92D-379A3DCA7393}"/>
              </a:ext>
            </a:extLst>
          </p:cNvPr>
          <p:cNvSpPr txBox="1">
            <a:spLocks/>
          </p:cNvSpPr>
          <p:nvPr/>
        </p:nvSpPr>
        <p:spPr>
          <a:xfrm>
            <a:off x="1020589" y="4877096"/>
            <a:ext cx="4157036" cy="462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buNone/>
            </a:pPr>
            <a:endParaRPr lang="en-GB" sz="1400" dirty="0">
              <a:solidFill>
                <a:schemeClr val="bg1"/>
              </a:solidFill>
            </a:endParaRPr>
          </a:p>
        </p:txBody>
      </p:sp>
      <p:sp>
        <p:nvSpPr>
          <p:cNvPr id="2" name="TextBox 1">
            <a:extLst>
              <a:ext uri="{FF2B5EF4-FFF2-40B4-BE49-F238E27FC236}">
                <a16:creationId xmlns:a16="http://schemas.microsoft.com/office/drawing/2014/main" id="{BBE49B79-A60A-7EB0-B0A5-7013280591BB}"/>
              </a:ext>
            </a:extLst>
          </p:cNvPr>
          <p:cNvSpPr txBox="1"/>
          <p:nvPr/>
        </p:nvSpPr>
        <p:spPr>
          <a:xfrm>
            <a:off x="1039184" y="4224253"/>
            <a:ext cx="2727753" cy="307777"/>
          </a:xfrm>
          <a:prstGeom prst="rect">
            <a:avLst/>
          </a:prstGeom>
          <a:noFill/>
        </p:spPr>
        <p:txBody>
          <a:bodyPr wrap="square" rtlCol="0">
            <a:spAutoFit/>
          </a:bodyPr>
          <a:lstStyle/>
          <a:p>
            <a:r>
              <a:rPr lang="en-GB" sz="1400" dirty="0">
                <a:solidFill>
                  <a:schemeClr val="bg1"/>
                </a:solidFill>
                <a:latin typeface="Poppins Light" panose="00000400000000000000" pitchFamily="2" charset="0"/>
                <a:cs typeface="Poppins Light" panose="00000400000000000000" pitchFamily="2" charset="0"/>
              </a:rPr>
              <a:t>Talent Pipeline</a:t>
            </a:r>
          </a:p>
        </p:txBody>
      </p:sp>
    </p:spTree>
    <p:extLst>
      <p:ext uri="{BB962C8B-B14F-4D97-AF65-F5344CB8AC3E}">
        <p14:creationId xmlns:p14="http://schemas.microsoft.com/office/powerpoint/2010/main" val="1814574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2772F-DE65-492E-A99A-413A42BB9C52}"/>
              </a:ext>
            </a:extLst>
          </p:cNvPr>
          <p:cNvSpPr>
            <a:spLocks noGrp="1"/>
          </p:cNvSpPr>
          <p:nvPr>
            <p:ph type="body" sz="quarter" idx="13"/>
          </p:nvPr>
        </p:nvSpPr>
        <p:spPr>
          <a:xfrm>
            <a:off x="412218" y="1009267"/>
            <a:ext cx="10367962" cy="517525"/>
          </a:xfrm>
        </p:spPr>
        <p:txBody>
          <a:bodyPr>
            <a:noAutofit/>
          </a:bodyPr>
          <a:lstStyle/>
          <a:p>
            <a:pPr>
              <a:spcBef>
                <a:spcPts val="0"/>
              </a:spcBef>
            </a:pPr>
            <a:r>
              <a:rPr lang="en-GB" sz="2400" dirty="0">
                <a:solidFill>
                  <a:srgbClr val="B78B1E"/>
                </a:solidFill>
              </a:rPr>
              <a:t>3. Growing cyber security expertise: </a:t>
            </a:r>
          </a:p>
          <a:p>
            <a:pPr>
              <a:spcBef>
                <a:spcPts val="0"/>
              </a:spcBef>
            </a:pPr>
            <a:r>
              <a:rPr lang="en-GB" sz="2400" dirty="0">
                <a:solidFill>
                  <a:srgbClr val="0D2650"/>
                </a:solidFill>
              </a:rPr>
              <a:t>Key questions to ask</a:t>
            </a:r>
          </a:p>
        </p:txBody>
      </p:sp>
      <p:pic>
        <p:nvPicPr>
          <p:cNvPr id="4" name="Graphic 3">
            <a:extLst>
              <a:ext uri="{FF2B5EF4-FFF2-40B4-BE49-F238E27FC236}">
                <a16:creationId xmlns:a16="http://schemas.microsoft.com/office/drawing/2014/main" id="{6FA6F148-E1DF-4D04-B0C4-418DDB93AE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91" y="2602352"/>
            <a:ext cx="295275" cy="295275"/>
          </a:xfrm>
          <a:prstGeom prst="rect">
            <a:avLst/>
          </a:prstGeom>
        </p:spPr>
      </p:pic>
      <p:sp>
        <p:nvSpPr>
          <p:cNvPr id="14" name="Text Placeholder 3">
            <a:extLst>
              <a:ext uri="{FF2B5EF4-FFF2-40B4-BE49-F238E27FC236}">
                <a16:creationId xmlns:a16="http://schemas.microsoft.com/office/drawing/2014/main" id="{ADB72D46-74F6-44BF-B318-FBE5D6C803D7}"/>
              </a:ext>
            </a:extLst>
          </p:cNvPr>
          <p:cNvSpPr txBox="1">
            <a:spLocks/>
          </p:cNvSpPr>
          <p:nvPr/>
        </p:nvSpPr>
        <p:spPr>
          <a:xfrm>
            <a:off x="1401153" y="2602351"/>
            <a:ext cx="8690801" cy="3043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 lvl="1" indent="0">
              <a:buNone/>
            </a:pPr>
            <a:r>
              <a:rPr lang="en-GB" sz="1600" b="1" dirty="0">
                <a:solidFill>
                  <a:srgbClr val="0D2650"/>
                </a:solidFill>
                <a:latin typeface="Poppins SemiBold" panose="00000700000000000000" pitchFamily="2" charset="0"/>
                <a:cs typeface="Poppins SemiBold" panose="00000700000000000000" pitchFamily="2" charset="0"/>
              </a:rPr>
              <a:t>Indicators of Success</a:t>
            </a:r>
            <a:endParaRPr lang="en-GB" sz="1400" dirty="0">
              <a:solidFill>
                <a:srgbClr val="0D2650"/>
              </a:solidFill>
            </a:endParaRPr>
          </a:p>
          <a:p>
            <a:pPr marL="342900" indent="-342900">
              <a:buFont typeface="+mj-lt"/>
              <a:buAutoNum type="arabicPeriod"/>
            </a:pPr>
            <a:r>
              <a:rPr lang="en-GB" sz="1400" dirty="0">
                <a:solidFill>
                  <a:srgbClr val="0D2650"/>
                </a:solidFill>
              </a:rPr>
              <a:t>Can HR point to specific cyber skills areas which are currently needed, and is there a plan to address the gaps?</a:t>
            </a:r>
          </a:p>
          <a:p>
            <a:pPr marL="342900" indent="-342900">
              <a:buFont typeface="+mj-lt"/>
              <a:buAutoNum type="arabicPeriod"/>
            </a:pPr>
            <a:r>
              <a:rPr lang="en-GB" sz="1400" dirty="0">
                <a:solidFill>
                  <a:srgbClr val="0D2650"/>
                </a:solidFill>
              </a:rPr>
              <a:t>Are we seeing improvements in metrics of cyber hygiene?</a:t>
            </a:r>
            <a:endParaRPr lang="en-GB" dirty="0">
              <a:solidFill>
                <a:srgbClr val="0D2650"/>
              </a:solidFill>
            </a:endParaRPr>
          </a:p>
          <a:p>
            <a:pPr marL="342900" indent="-342900">
              <a:buFont typeface="+mj-lt"/>
              <a:buAutoNum type="arabicPeriod"/>
            </a:pPr>
            <a:r>
              <a:rPr lang="en-GB" sz="1400" dirty="0">
                <a:solidFill>
                  <a:srgbClr val="0D2650"/>
                </a:solidFill>
              </a:rPr>
              <a:t>Do we have good employee retention in key cyber security roles?</a:t>
            </a:r>
          </a:p>
          <a:p>
            <a:pPr marL="342900" indent="-342900">
              <a:buFont typeface="+mj-lt"/>
              <a:buAutoNum type="arabicPeriod"/>
            </a:pPr>
            <a:r>
              <a:rPr lang="en-GB" sz="1400" dirty="0">
                <a:solidFill>
                  <a:srgbClr val="0D2650"/>
                </a:solidFill>
              </a:rPr>
              <a:t>Does the diversity of our staff compare favourably with business and industry-reported figures?</a:t>
            </a:r>
          </a:p>
          <a:p>
            <a:pPr marL="342900" indent="-342900">
              <a:buFont typeface="+mj-lt"/>
              <a:buAutoNum type="arabicPeriod"/>
            </a:pPr>
            <a:r>
              <a:rPr lang="en-GB" sz="1400" dirty="0">
                <a:solidFill>
                  <a:srgbClr val="0D2650"/>
                </a:solidFill>
              </a:rPr>
              <a:t>Does the organisation review cyber skills to establish gaps on a regular basis?6.</a:t>
            </a:r>
          </a:p>
          <a:p>
            <a:pPr marL="342900" indent="-342900">
              <a:buFont typeface="+mj-lt"/>
              <a:buAutoNum type="arabicPeriod"/>
            </a:pPr>
            <a:r>
              <a:rPr lang="en-GB" sz="1400" dirty="0">
                <a:solidFill>
                  <a:srgbClr val="0D2650"/>
                </a:solidFill>
              </a:rPr>
              <a:t>Does the board have sufficient knowledge to make strategic decisions about cyber security?</a:t>
            </a:r>
          </a:p>
          <a:p>
            <a:pPr marL="371475" lvl="1" indent="-342900">
              <a:buFont typeface="+mj-lt"/>
              <a:buAutoNum type="arabicPeriod"/>
            </a:pPr>
            <a:endParaRPr lang="en-GB" sz="1400" dirty="0">
              <a:solidFill>
                <a:srgbClr val="0D2650"/>
              </a:solidFill>
            </a:endParaRPr>
          </a:p>
        </p:txBody>
      </p:sp>
    </p:spTree>
    <p:extLst>
      <p:ext uri="{BB962C8B-B14F-4D97-AF65-F5344CB8AC3E}">
        <p14:creationId xmlns:p14="http://schemas.microsoft.com/office/powerpoint/2010/main" val="184672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14EF4-2AEC-4757-AEB4-FECEAAEA2424}"/>
              </a:ext>
            </a:extLst>
          </p:cNvPr>
          <p:cNvSpPr>
            <a:spLocks noGrp="1"/>
          </p:cNvSpPr>
          <p:nvPr>
            <p:ph type="body" sz="quarter" idx="13"/>
          </p:nvPr>
        </p:nvSpPr>
        <p:spPr>
          <a:xfrm>
            <a:off x="474663" y="1349263"/>
            <a:ext cx="11269924" cy="883431"/>
          </a:xfrm>
        </p:spPr>
        <p:txBody>
          <a:bodyPr vert="horz" lIns="91440" tIns="45720" rIns="91440" bIns="45720" rtlCol="0" anchor="t">
            <a:normAutofit/>
          </a:bodyPr>
          <a:lstStyle/>
          <a:p>
            <a:pPr>
              <a:lnSpc>
                <a:spcPct val="85000"/>
              </a:lnSpc>
              <a:defRPr/>
            </a:pPr>
            <a:r>
              <a:rPr lang="en-GB" b="1" dirty="0">
                <a:solidFill>
                  <a:srgbClr val="B78B1E"/>
                </a:solidFill>
                <a:latin typeface="Poppins SemiBold"/>
                <a:cs typeface="Poppins SemiBold"/>
              </a:rPr>
              <a:t>4. Identifying the critical assets in your organisation</a:t>
            </a:r>
          </a:p>
        </p:txBody>
      </p:sp>
      <p:sp>
        <p:nvSpPr>
          <p:cNvPr id="4" name="Text Placeholder 3">
            <a:extLst>
              <a:ext uri="{FF2B5EF4-FFF2-40B4-BE49-F238E27FC236}">
                <a16:creationId xmlns:a16="http://schemas.microsoft.com/office/drawing/2014/main" id="{2860D6ED-1F44-4F9D-A034-AE56955B839E}"/>
              </a:ext>
            </a:extLst>
          </p:cNvPr>
          <p:cNvSpPr>
            <a:spLocks noGrp="1"/>
          </p:cNvSpPr>
          <p:nvPr>
            <p:ph type="body" sz="quarter" idx="15"/>
          </p:nvPr>
        </p:nvSpPr>
        <p:spPr>
          <a:xfrm>
            <a:off x="1003811" y="2809740"/>
            <a:ext cx="3987639" cy="454761"/>
          </a:xfrm>
        </p:spPr>
        <p:txBody>
          <a:bodyPr>
            <a:normAutofit lnSpcReduction="10000"/>
          </a:bodyPr>
          <a:lstStyle/>
          <a:p>
            <a:pPr marL="0" indent="0">
              <a:buNone/>
            </a:pPr>
            <a:r>
              <a:rPr lang="en-GB" sz="1400" dirty="0">
                <a:solidFill>
                  <a:schemeClr val="bg1"/>
                </a:solidFill>
              </a:rPr>
              <a:t>Importance of understanding your technical estate</a:t>
            </a:r>
          </a:p>
        </p:txBody>
      </p:sp>
      <p:pic>
        <p:nvPicPr>
          <p:cNvPr id="8" name="Graphic 7">
            <a:extLst>
              <a:ext uri="{FF2B5EF4-FFF2-40B4-BE49-F238E27FC236}">
                <a16:creationId xmlns:a16="http://schemas.microsoft.com/office/drawing/2014/main" id="{F51A5D0E-79AA-4087-BA31-0FC137A4C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2809740"/>
            <a:ext cx="203130" cy="203130"/>
          </a:xfrm>
          <a:prstGeom prst="rect">
            <a:avLst/>
          </a:prstGeom>
        </p:spPr>
      </p:pic>
      <p:pic>
        <p:nvPicPr>
          <p:cNvPr id="9" name="Graphic 8">
            <a:extLst>
              <a:ext uri="{FF2B5EF4-FFF2-40B4-BE49-F238E27FC236}">
                <a16:creationId xmlns:a16="http://schemas.microsoft.com/office/drawing/2014/main" id="{187F4F6A-902C-4368-83E5-1B804AAB90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3429000"/>
            <a:ext cx="203130" cy="203130"/>
          </a:xfrm>
          <a:prstGeom prst="rect">
            <a:avLst/>
          </a:prstGeom>
        </p:spPr>
      </p:pic>
      <p:pic>
        <p:nvPicPr>
          <p:cNvPr id="10" name="Graphic 9">
            <a:extLst>
              <a:ext uri="{FF2B5EF4-FFF2-40B4-BE49-F238E27FC236}">
                <a16:creationId xmlns:a16="http://schemas.microsoft.com/office/drawing/2014/main" id="{600307E8-0819-45E0-8BD2-90051C0AF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3950345"/>
            <a:ext cx="203130" cy="203130"/>
          </a:xfrm>
          <a:prstGeom prst="rect">
            <a:avLst/>
          </a:prstGeom>
        </p:spPr>
      </p:pic>
      <p:sp>
        <p:nvSpPr>
          <p:cNvPr id="11" name="Text Placeholder 3">
            <a:extLst>
              <a:ext uri="{FF2B5EF4-FFF2-40B4-BE49-F238E27FC236}">
                <a16:creationId xmlns:a16="http://schemas.microsoft.com/office/drawing/2014/main" id="{56F0A641-9840-4341-8C41-569F893A6A2C}"/>
              </a:ext>
            </a:extLst>
          </p:cNvPr>
          <p:cNvSpPr txBox="1">
            <a:spLocks/>
          </p:cNvSpPr>
          <p:nvPr/>
        </p:nvSpPr>
        <p:spPr>
          <a:xfrm>
            <a:off x="1003811" y="3365466"/>
            <a:ext cx="4173814" cy="388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GB" sz="1400" dirty="0">
                <a:solidFill>
                  <a:schemeClr val="bg1"/>
                </a:solidFill>
              </a:rPr>
              <a:t>Work out where you are starting from.</a:t>
            </a:r>
          </a:p>
          <a:p>
            <a:pPr marL="0" indent="0">
              <a:buFont typeface="Arial" panose="020B0604020202020204" pitchFamily="34" charset="0"/>
              <a:buNone/>
            </a:pPr>
            <a:endParaRPr lang="en-GB" sz="900" dirty="0">
              <a:solidFill>
                <a:schemeClr val="bg1"/>
              </a:solidFill>
            </a:endParaRPr>
          </a:p>
          <a:p>
            <a:pPr marL="0" indent="0">
              <a:buFont typeface="Arial" panose="020B0604020202020204" pitchFamily="34" charset="0"/>
              <a:buNone/>
            </a:pPr>
            <a:endParaRPr lang="en-GB" sz="800" dirty="0">
              <a:solidFill>
                <a:schemeClr val="bg1"/>
              </a:solidFill>
            </a:endParaRPr>
          </a:p>
        </p:txBody>
      </p:sp>
      <p:sp>
        <p:nvSpPr>
          <p:cNvPr id="13" name="Text Placeholder 3">
            <a:extLst>
              <a:ext uri="{FF2B5EF4-FFF2-40B4-BE49-F238E27FC236}">
                <a16:creationId xmlns:a16="http://schemas.microsoft.com/office/drawing/2014/main" id="{B584F087-793F-4CC8-8E95-A8E87032447D}"/>
              </a:ext>
            </a:extLst>
          </p:cNvPr>
          <p:cNvSpPr txBox="1">
            <a:spLocks/>
          </p:cNvSpPr>
          <p:nvPr/>
        </p:nvSpPr>
        <p:spPr>
          <a:xfrm>
            <a:off x="1003811" y="3915722"/>
            <a:ext cx="4173814" cy="511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21D49"/>
                </a:solidFill>
                <a:latin typeface="Poppins Light" panose="00000400000000000000" pitchFamily="2" charset="0"/>
                <a:ea typeface="+mn-ea"/>
                <a:cs typeface="Poppins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21D49"/>
                </a:solidFill>
                <a:latin typeface="Poppins Light" panose="00000400000000000000" pitchFamily="2" charset="0"/>
                <a:ea typeface="+mn-ea"/>
                <a:cs typeface="Poppins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21D49"/>
                </a:solidFill>
                <a:latin typeface="Poppins Light" panose="00000400000000000000" pitchFamily="2" charset="0"/>
                <a:ea typeface="+mn-ea"/>
                <a:cs typeface="Poppins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21D49"/>
                </a:solidFill>
                <a:latin typeface="Poppins Light" panose="00000400000000000000" pitchFamily="2" charset="0"/>
                <a:ea typeface="+mn-ea"/>
                <a:cs typeface="Poppins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Identify critical technical assets.</a:t>
            </a:r>
          </a:p>
        </p:txBody>
      </p:sp>
      <p:pic>
        <p:nvPicPr>
          <p:cNvPr id="14" name="Picture 13" descr="Graphical user interface&#10;&#10;Description automatically generated">
            <a:extLst>
              <a:ext uri="{FF2B5EF4-FFF2-40B4-BE49-F238E27FC236}">
                <a16:creationId xmlns:a16="http://schemas.microsoft.com/office/drawing/2014/main" id="{A1D82E83-E2F6-46E4-B04A-8771B6DBFC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3821" y="2091192"/>
            <a:ext cx="6029906" cy="4322809"/>
          </a:xfrm>
          <a:prstGeom prst="rect">
            <a:avLst/>
          </a:prstGeom>
        </p:spPr>
      </p:pic>
      <p:pic>
        <p:nvPicPr>
          <p:cNvPr id="2" name="Graphic 1">
            <a:extLst>
              <a:ext uri="{FF2B5EF4-FFF2-40B4-BE49-F238E27FC236}">
                <a16:creationId xmlns:a16="http://schemas.microsoft.com/office/drawing/2014/main" id="{F00AB30D-A06D-8CE9-7C3E-B91631FCB0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182" y="4523742"/>
            <a:ext cx="203130" cy="203130"/>
          </a:xfrm>
          <a:prstGeom prst="rect">
            <a:avLst/>
          </a:prstGeom>
        </p:spPr>
      </p:pic>
      <p:sp>
        <p:nvSpPr>
          <p:cNvPr id="5" name="TextBox 4">
            <a:extLst>
              <a:ext uri="{FF2B5EF4-FFF2-40B4-BE49-F238E27FC236}">
                <a16:creationId xmlns:a16="http://schemas.microsoft.com/office/drawing/2014/main" id="{2AC9B7F0-5B23-45D7-1E52-21B4033BC150}"/>
              </a:ext>
            </a:extLst>
          </p:cNvPr>
          <p:cNvSpPr txBox="1"/>
          <p:nvPr/>
        </p:nvSpPr>
        <p:spPr>
          <a:xfrm>
            <a:off x="1003811" y="4453338"/>
            <a:ext cx="3120128" cy="307777"/>
          </a:xfrm>
          <a:prstGeom prst="rect">
            <a:avLst/>
          </a:prstGeom>
          <a:noFill/>
        </p:spPr>
        <p:txBody>
          <a:bodyPr wrap="square" rtlCol="0">
            <a:spAutoFit/>
          </a:bodyPr>
          <a:lstStyle/>
          <a:p>
            <a:r>
              <a:rPr lang="en-GB" sz="1400" dirty="0">
                <a:solidFill>
                  <a:schemeClr val="bg1"/>
                </a:solidFill>
                <a:latin typeface="Poppins Light" panose="00000400000000000000" pitchFamily="2" charset="0"/>
                <a:cs typeface="Poppins Light" panose="00000400000000000000" pitchFamily="2" charset="0"/>
              </a:rPr>
              <a:t>Collaborate with other teams</a:t>
            </a:r>
          </a:p>
        </p:txBody>
      </p:sp>
    </p:spTree>
    <p:extLst>
      <p:ext uri="{BB962C8B-B14F-4D97-AF65-F5344CB8AC3E}">
        <p14:creationId xmlns:p14="http://schemas.microsoft.com/office/powerpoint/2010/main" val="2688236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Receiver>
    <Name>Microsoft.Office.RecordsManagement.PolicyFeatures.ExpirationEventReceiver</Name>
    <Synchronization>Synchronous</Synchronization>
    <Type>10001</Type>
    <SequenceNumber>101</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Version=16.0.0.0, Culture=neutral, PublicKeyToken=71e9bce111e9429c</Assembly>
    <Class>Microsoft.Office.RecordsManagement.Internal.UpdateExpireDate</Class>
    <Data/>
    <Filter/>
  </Receiver>
  <Receiver>
    <Name>Policy Auditing</Name>
    <Synchronization>Synchronous</Synchronization>
    <Type>10001</Type>
    <SequenceNumber>1100</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10002</Type>
    <SequenceNumber>1101</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10004</Type>
    <SequenceNumber>1102</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10006</Type>
    <SequenceNumber>1103</SequenceNumber>
    <Url/>
    <Assembly>Microsoft.Office.Policy, Version=16.0.0.0, Culture=neutral, PublicKeyToken=71e9bce111e9429c</Assembly>
    <Class>Microsoft.Office.RecordsManagement.Internal.AuditHandler</Class>
    <Data/>
    <Filter/>
  </Receiver>
</spe:Receivers>
</file>

<file path=customXml/item2.xml><?xml version="1.0" encoding="utf-8"?>
<?mso-contentType ?>
<customXsn xmlns="http://schemas.microsoft.com/office/2006/metadata/customXsn">
  <xsnLocation/>
  <cached>True</cached>
  <openByDefault>True</openByDefault>
  <xsnScope/>
</customXsn>
</file>

<file path=customXml/item3.xml><?xml version="1.0" encoding="utf-8"?>
<ct:contentTypeSchema xmlns:ct="http://schemas.microsoft.com/office/2006/metadata/contentType" xmlns:ma="http://schemas.microsoft.com/office/2006/metadata/properties/metaAttributes" ct:_="" ma:_="" ma:contentTypeName="Document" ma:contentTypeID="0x010100138D1DB696E29C4890AFC8CE6F1F52A8" ma:contentTypeVersion="3" ma:contentTypeDescription="Create a new document." ma:contentTypeScope="" ma:versionID="bb5871e0a248113abff784417fc88882">
  <xsd:schema xmlns:xsd="http://www.w3.org/2001/XMLSchema" xmlns:xs="http://www.w3.org/2001/XMLSchema" xmlns:p="http://schemas.microsoft.com/office/2006/metadata/properties" xmlns:ns2="0ac1a4ba-81e3-44a4-9cc3-b6c258e147e8" targetNamespace="http://schemas.microsoft.com/office/2006/metadata/properties" ma:root="true" ma:fieldsID="cdb4c4c6994b836c95e5895f2eae4251" ns2:_="">
    <xsd:import namespace="0ac1a4ba-81e3-44a4-9cc3-b6c258e147e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1a4ba-81e3-44a4-9cc3-b6c258e147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t:contentTypeSchema xmlns:ct="http://schemas.microsoft.com/office/2006/metadata/contentType" xmlns:ma="http://schemas.microsoft.com/office/2006/metadata/properties/metaAttributes" ct:_="" ma:_="" ma:contentTypeName="Business administration" ma:contentTypeID="0x010100D87388DB0C0E544B9EF3700046109C5B00EA90102AC290AA458F0889720A60A5D3" ma:contentTypeVersion="163" ma:contentTypeDescription="A general content type for day to day business" ma:contentTypeScope="" ma:versionID="b15c12c7b6d913c3913f803b8cc8bef5">
  <xsd:schema xmlns:xsd="http://www.w3.org/2001/XMLSchema" xmlns:xs="http://www.w3.org/2001/XMLSchema" xmlns:p="http://schemas.microsoft.com/office/2006/metadata/properties" xmlns:ns1="http://schemas.microsoft.com/sharepoint/v3" xmlns:ns2="54469ad9-f102-4260-8ab5-a66a0b12967e" xmlns:ns3="99bd4ccf-07a6-44b6-8b1e-bc81e5cc5676" targetNamespace="http://schemas.microsoft.com/office/2006/metadata/properties" ma:root="true" ma:fieldsID="29e038eef0e272d9f3d1296605b04188" ns1:_="" ns2:_="" ns3:_="">
    <xsd:import namespace="http://schemas.microsoft.com/sharepoint/v3"/>
    <xsd:import namespace="54469ad9-f102-4260-8ab5-a66a0b12967e"/>
    <xsd:import namespace="99bd4ccf-07a6-44b6-8b1e-bc81e5cc5676"/>
    <xsd:element name="properties">
      <xsd:complexType>
        <xsd:sequence>
          <xsd:element name="documentManagement">
            <xsd:complexType>
              <xsd:all>
                <xsd:element ref="ns2:_dlc_DocId" minOccurs="0"/>
                <xsd:element ref="ns2:_dlc_DocIdUrl" minOccurs="0"/>
                <xsd:element ref="ns2:_dlc_DocIdPersistId" minOccurs="0"/>
                <xsd:element ref="ns1:_dlc_Exempt" minOccurs="0"/>
                <xsd:element ref="ns1:_dlc_ExpireDateSaved" minOccurs="0"/>
                <xsd:element ref="ns1:_dlc_ExpireDate" minOccurs="0"/>
                <xsd:element ref="ns3:MediaServiceMetadata" minOccurs="0"/>
                <xsd:element ref="ns3:MediaServiceFastMetadata" minOccurs="0"/>
                <xsd:element ref="ns3:MediaServiceEventHashCode" minOccurs="0"/>
                <xsd:element ref="ns3:MediaServiceGenerationTime" minOccurs="0"/>
                <xsd:element ref="ns3:MediaServiceOCR" minOccurs="0"/>
                <xsd:element ref="ns3:MediaServiceDateTaken" minOccurs="0"/>
                <xsd:element ref="ns3:MediaServiceAutoKeyPoints" minOccurs="0"/>
                <xsd:element ref="ns3:MediaServiceKeyPoints" minOccurs="0"/>
                <xsd:element ref="ns3:MediaLengthInSeconds" minOccurs="0"/>
                <xsd:element ref="ns3:lcf76f155ced4ddcb4097134ff3c332f"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element name="_dlc_ExpireDateSaved" ma:index="12" nillable="true" ma:displayName="Original Expiration Date" ma:description="" ma:hidden="true" ma:internalName="_dlc_ExpireDateSaved" ma:readOnly="true">
      <xsd:simpleType>
        <xsd:restriction base="dms:DateTime"/>
      </xsd:simpleType>
    </xsd:element>
    <xsd:element name="_dlc_ExpireDate" ma:index="13"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4469ad9-f102-4260-8ab5-a66a0b1296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9bd4ccf-07a6-44b6-8b1e-bc81e5cc5676"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0debb78e-c36f-4e17-8b24-15495bc4f90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12097F-5928-49E3-B547-0909D4B9583E}">
  <ds:schemaRefs>
    <ds:schemaRef ds:uri="http://schemas.microsoft.com/sharepoint/events"/>
  </ds:schemaRefs>
</ds:datastoreItem>
</file>

<file path=customXml/itemProps2.xml><?xml version="1.0" encoding="utf-8"?>
<ds:datastoreItem xmlns:ds="http://schemas.openxmlformats.org/officeDocument/2006/customXml" ds:itemID="{BC900665-63AF-4CAC-890E-C695712E409E}">
  <ds:schemaRefs>
    <ds:schemaRef ds:uri="http://schemas.microsoft.com/office/2006/metadata/customXsn"/>
  </ds:schemaRefs>
</ds:datastoreItem>
</file>

<file path=customXml/itemProps3.xml><?xml version="1.0" encoding="utf-8"?>
<ds:datastoreItem xmlns:ds="http://schemas.openxmlformats.org/officeDocument/2006/customXml" ds:itemID="{43E7C561-24F5-4C0C-B1AE-23E46093D231}"/>
</file>

<file path=customXml/itemProps4.xml><?xml version="1.0" encoding="utf-8"?>
<ds:datastoreItem xmlns:ds="http://schemas.openxmlformats.org/officeDocument/2006/customXml" ds:itemID="{C947932A-494E-42FE-B2A6-6931DD75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4469ad9-f102-4260-8ab5-a66a0b12967e"/>
    <ds:schemaRef ds:uri="99bd4ccf-07a6-44b6-8b1e-bc81e5cc56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0FEE82A-FDF9-42D4-9F67-03E0A960CF74}">
  <ds:schemaRefs>
    <ds:schemaRef ds:uri="http://schemas.microsoft.com/office/2006/documentManagement/types"/>
    <ds:schemaRef ds:uri="http://schemas.microsoft.com/office/2006/metadata/properti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54469ad9-f102-4260-8ab5-a66a0b12967e"/>
    <ds:schemaRef ds:uri="http://purl.org/dc/terms/"/>
    <ds:schemaRef ds:uri="f1ec52f0-3727-44c2-87ea-6d00907a4162"/>
    <ds:schemaRef ds:uri="99bd4ccf-07a6-44b6-8b1e-bc81e5cc5676"/>
    <ds:schemaRef ds:uri="http://schemas.microsoft.com/sharepoint/v3"/>
  </ds:schemaRefs>
</ds:datastoreItem>
</file>

<file path=customXml/itemProps6.xml><?xml version="1.0" encoding="utf-8"?>
<ds:datastoreItem xmlns:ds="http://schemas.openxmlformats.org/officeDocument/2006/customXml" ds:itemID="{4D1D303F-27F4-4336-8FF0-05C3F5AB34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2383</TotalTime>
  <Words>10043</Words>
  <Application>Microsoft Office PowerPoint</Application>
  <PresentationFormat>Widescreen</PresentationFormat>
  <Paragraphs>524</Paragraphs>
  <Slides>21</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-apple-system</vt:lpstr>
      <vt:lpstr>Arial</vt:lpstr>
      <vt:lpstr>Calibri</vt:lpstr>
      <vt:lpstr>Calibri Light</vt:lpstr>
      <vt:lpstr>Poppins</vt:lpstr>
      <vt:lpstr>Poppins Light</vt:lpstr>
      <vt:lpstr>Poppins regular</vt:lpstr>
      <vt:lpstr>Poppins SemiBold</vt:lpstr>
      <vt:lpstr>Segoe UI</vt:lpstr>
      <vt:lpstr>Symbol</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Clare C2</dc:creator>
  <cp:lastModifiedBy>Natalie B</cp:lastModifiedBy>
  <cp:revision>143</cp:revision>
  <dcterms:created xsi:type="dcterms:W3CDTF">2021-02-24T14:38:31Z</dcterms:created>
  <dcterms:modified xsi:type="dcterms:W3CDTF">2023-10-23T11:26:04Z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0x010100D87388DB0C0E544B9EF3700046109C5B|1208973698</vt:lpwstr>
  </property>
  <property fmtid="{D5CDD505-2E9C-101B-9397-08002B2CF9AE}" pid="3" name="_dlc_DocIdItemGuid">
    <vt:lpwstr>0be29419-5ab8-4604-a3b3-cf6d2b2615f8</vt:lpwstr>
  </property>
  <property fmtid="{D5CDD505-2E9C-101B-9397-08002B2CF9AE}" pid="4" name="ContentTypeId">
    <vt:lpwstr>0x010100138D1DB696E29C4890AFC8CE6F1F52A8</vt:lpwstr>
  </property>
  <property fmtid="{D5CDD505-2E9C-101B-9397-08002B2CF9AE}" pid="5" name="ItemRetentionFormula">
    <vt:lpwstr>&lt;formula id="Microsoft.Office.RecordsManagement.PolicyFeatures.Expiration.Formula.BuiltIn"&gt;&lt;number&gt;2&lt;/number&gt;&lt;property&gt;Modified&lt;/property&gt;&lt;propertyId&gt;28cf69c5-fa48-462a-b5cd-27b6f9d2bd5f&lt;/propertyId&gt;&lt;period&gt;years&lt;/period&gt;&lt;/formula&gt;</vt:lpwstr>
  </property>
  <property fmtid="{D5CDD505-2E9C-101B-9397-08002B2CF9AE}" pid="6" name="SharedWithUsers">
    <vt:lpwstr>3096;#Hannah H</vt:lpwstr>
  </property>
  <property fmtid="{D5CDD505-2E9C-101B-9397-08002B2CF9AE}" pid="7" name="_dlc_ExpireDate">
    <vt:filetime>2023-08-19T08:44:32Z</vt:filetime>
  </property>
  <property fmtid="{D5CDD505-2E9C-101B-9397-08002B2CF9AE}" pid="8" name="MSIP_Label_727628e6-2899-408a-baac-6fe352090dfe_Enabled">
    <vt:lpwstr>True</vt:lpwstr>
  </property>
  <property fmtid="{D5CDD505-2E9C-101B-9397-08002B2CF9AE}" pid="9" name="MSIP_Label_727628e6-2899-408a-baac-6fe352090dfe_SiteId">
    <vt:lpwstr>14aa5744-ece1-474e-a2d7-34f46dda64a1</vt:lpwstr>
  </property>
  <property fmtid="{D5CDD505-2E9C-101B-9397-08002B2CF9AE}" pid="10" name="MSIP_Label_727628e6-2899-408a-baac-6fe352090dfe_Owner">
    <vt:lpwstr>clare47115@ncsc.gov.uk</vt:lpwstr>
  </property>
  <property fmtid="{D5CDD505-2E9C-101B-9397-08002B2CF9AE}" pid="11" name="MSIP_Label_727628e6-2899-408a-baac-6fe352090dfe_SetDate">
    <vt:lpwstr>2023-03-29T07:13:36.6027838Z</vt:lpwstr>
  </property>
  <property fmtid="{D5CDD505-2E9C-101B-9397-08002B2CF9AE}" pid="12" name="MSIP_Label_727628e6-2899-408a-baac-6fe352090dfe_Name">
    <vt:lpwstr>Personal</vt:lpwstr>
  </property>
  <property fmtid="{D5CDD505-2E9C-101B-9397-08002B2CF9AE}" pid="13" name="MSIP_Label_727628e6-2899-408a-baac-6fe352090dfe_Application">
    <vt:lpwstr>Microsoft Azure Information Protection</vt:lpwstr>
  </property>
  <property fmtid="{D5CDD505-2E9C-101B-9397-08002B2CF9AE}" pid="14" name="MSIP_Label_727628e6-2899-408a-baac-6fe352090dfe_ActionId">
    <vt:lpwstr>70a647c9-650e-491e-91a9-19233caae3b1</vt:lpwstr>
  </property>
  <property fmtid="{D5CDD505-2E9C-101B-9397-08002B2CF9AE}" pid="15" name="MSIP_Label_727628e6-2899-408a-baac-6fe352090dfe_Extended_MSFT_Method">
    <vt:lpwstr>Manual</vt:lpwstr>
  </property>
  <property fmtid="{D5CDD505-2E9C-101B-9397-08002B2CF9AE}" pid="16" name="Sensitivity">
    <vt:lpwstr>Personal</vt:lpwstr>
  </property>
  <property fmtid="{D5CDD505-2E9C-101B-9397-08002B2CF9AE}" pid="17" name="MediaServiceImageTags">
    <vt:lpwstr/>
  </property>
  <property fmtid="{D5CDD505-2E9C-101B-9397-08002B2CF9AE}" pid="18" name="TaxCatchAll">
    <vt:lpwstr/>
  </property>
  <property fmtid="{D5CDD505-2E9C-101B-9397-08002B2CF9AE}" pid="19" name="NCSCS_x0020_Team">
    <vt:lpwstr/>
  </property>
  <property fmtid="{D5CDD505-2E9C-101B-9397-08002B2CF9AE}" pid="20" name="i2a9d56797544f3d9c3c8414e16f8390">
    <vt:lpwstr/>
  </property>
  <property fmtid="{D5CDD505-2E9C-101B-9397-08002B2CF9AE}" pid="21" name="NCSCS Team">
    <vt:lpwstr/>
  </property>
</Properties>
</file>